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31"/>
  </p:notesMasterIdLst>
  <p:handoutMasterIdLst>
    <p:handoutMasterId r:id="rId132"/>
  </p:handoutMasterIdLst>
  <p:sldIdLst>
    <p:sldId id="1132" r:id="rId3"/>
    <p:sldId id="426" r:id="rId4"/>
    <p:sldId id="407" r:id="rId5"/>
    <p:sldId id="406" r:id="rId6"/>
    <p:sldId id="400" r:id="rId7"/>
    <p:sldId id="423" r:id="rId8"/>
    <p:sldId id="424" r:id="rId9"/>
    <p:sldId id="425" r:id="rId10"/>
    <p:sldId id="395" r:id="rId11"/>
    <p:sldId id="485" r:id="rId12"/>
    <p:sldId id="428" r:id="rId13"/>
    <p:sldId id="369" r:id="rId14"/>
    <p:sldId id="370" r:id="rId15"/>
    <p:sldId id="405" r:id="rId16"/>
    <p:sldId id="1091" r:id="rId17"/>
    <p:sldId id="396" r:id="rId18"/>
    <p:sldId id="1133" r:id="rId19"/>
    <p:sldId id="398" r:id="rId20"/>
    <p:sldId id="429" r:id="rId21"/>
    <p:sldId id="380" r:id="rId22"/>
    <p:sldId id="382" r:id="rId23"/>
    <p:sldId id="478" r:id="rId24"/>
    <p:sldId id="384" r:id="rId25"/>
    <p:sldId id="385" r:id="rId26"/>
    <p:sldId id="386" r:id="rId27"/>
    <p:sldId id="387" r:id="rId28"/>
    <p:sldId id="479" r:id="rId29"/>
    <p:sldId id="388" r:id="rId30"/>
    <p:sldId id="390" r:id="rId31"/>
    <p:sldId id="391" r:id="rId32"/>
    <p:sldId id="486" r:id="rId33"/>
    <p:sldId id="487" r:id="rId34"/>
    <p:sldId id="1128" r:id="rId35"/>
    <p:sldId id="480" r:id="rId36"/>
    <p:sldId id="392" r:id="rId37"/>
    <p:sldId id="393" r:id="rId38"/>
    <p:sldId id="394" r:id="rId39"/>
    <p:sldId id="482" r:id="rId40"/>
    <p:sldId id="413" r:id="rId41"/>
    <p:sldId id="1112" r:id="rId42"/>
    <p:sldId id="1113" r:id="rId43"/>
    <p:sldId id="1114" r:id="rId44"/>
    <p:sldId id="1134" r:id="rId45"/>
    <p:sldId id="1120" r:id="rId46"/>
    <p:sldId id="371" r:id="rId47"/>
    <p:sldId id="483" r:id="rId48"/>
    <p:sldId id="422" r:id="rId49"/>
    <p:sldId id="1115" r:id="rId50"/>
    <p:sldId id="1116" r:id="rId51"/>
    <p:sldId id="1117" r:id="rId52"/>
    <p:sldId id="490" r:id="rId53"/>
    <p:sldId id="488" r:id="rId54"/>
    <p:sldId id="1076" r:id="rId55"/>
    <p:sldId id="492" r:id="rId56"/>
    <p:sldId id="1121" r:id="rId57"/>
    <p:sldId id="1105" r:id="rId58"/>
    <p:sldId id="1106" r:id="rId59"/>
    <p:sldId id="1107" r:id="rId60"/>
    <p:sldId id="1108" r:id="rId61"/>
    <p:sldId id="1143" r:id="rId62"/>
    <p:sldId id="1109" r:id="rId63"/>
    <p:sldId id="1110" r:id="rId64"/>
    <p:sldId id="502" r:id="rId65"/>
    <p:sldId id="501" r:id="rId66"/>
    <p:sldId id="415" r:id="rId67"/>
    <p:sldId id="1066" r:id="rId68"/>
    <p:sldId id="1071" r:id="rId69"/>
    <p:sldId id="1136" r:id="rId70"/>
    <p:sldId id="1068" r:id="rId71"/>
    <p:sldId id="1144" r:id="rId72"/>
    <p:sldId id="1073" r:id="rId73"/>
    <p:sldId id="1138" r:id="rId74"/>
    <p:sldId id="494" r:id="rId75"/>
    <p:sldId id="1137" r:id="rId76"/>
    <p:sldId id="1074" r:id="rId77"/>
    <p:sldId id="1139" r:id="rId78"/>
    <p:sldId id="1140" r:id="rId79"/>
    <p:sldId id="1141" r:id="rId80"/>
    <p:sldId id="1142" r:id="rId81"/>
    <p:sldId id="1145" r:id="rId82"/>
    <p:sldId id="1147" r:id="rId83"/>
    <p:sldId id="1148" r:id="rId84"/>
    <p:sldId id="1149" r:id="rId85"/>
    <p:sldId id="1151" r:id="rId86"/>
    <p:sldId id="1152" r:id="rId87"/>
    <p:sldId id="496" r:id="rId88"/>
    <p:sldId id="491" r:id="rId89"/>
    <p:sldId id="430" r:id="rId90"/>
    <p:sldId id="432" r:id="rId91"/>
    <p:sldId id="434" r:id="rId92"/>
    <p:sldId id="435" r:id="rId93"/>
    <p:sldId id="414" r:id="rId94"/>
    <p:sldId id="476" r:id="rId95"/>
    <p:sldId id="1153" r:id="rId96"/>
    <p:sldId id="473" r:id="rId97"/>
    <p:sldId id="1154" r:id="rId98"/>
    <p:sldId id="1155" r:id="rId99"/>
    <p:sldId id="1156" r:id="rId100"/>
    <p:sldId id="472" r:id="rId101"/>
    <p:sldId id="1077" r:id="rId102"/>
    <p:sldId id="1100" r:id="rId103"/>
    <p:sldId id="1157" r:id="rId104"/>
    <p:sldId id="1158" r:id="rId105"/>
    <p:sldId id="1159" r:id="rId106"/>
    <p:sldId id="1160" r:id="rId107"/>
    <p:sldId id="1087" r:id="rId108"/>
    <p:sldId id="1083" r:id="rId109"/>
    <p:sldId id="442" r:id="rId110"/>
    <p:sldId id="457" r:id="rId111"/>
    <p:sldId id="459" r:id="rId112"/>
    <p:sldId id="464" r:id="rId113"/>
    <p:sldId id="1161" r:id="rId114"/>
    <p:sldId id="458" r:id="rId115"/>
    <p:sldId id="443" r:id="rId116"/>
    <p:sldId id="444" r:id="rId117"/>
    <p:sldId id="446" r:id="rId118"/>
    <p:sldId id="448" r:id="rId119"/>
    <p:sldId id="449" r:id="rId120"/>
    <p:sldId id="450" r:id="rId121"/>
    <p:sldId id="451" r:id="rId122"/>
    <p:sldId id="452" r:id="rId123"/>
    <p:sldId id="453" r:id="rId124"/>
    <p:sldId id="454" r:id="rId125"/>
    <p:sldId id="456" r:id="rId126"/>
    <p:sldId id="1103" r:id="rId127"/>
    <p:sldId id="1127" r:id="rId128"/>
    <p:sldId id="1162" r:id="rId129"/>
    <p:sldId id="1130" r:id="rId130"/>
  </p:sldIdLst>
  <p:sldSz cx="9144000" cy="5143500" type="screen16x9"/>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00"/>
    <a:srgbClr val="FF9999"/>
    <a:srgbClr val="AF1775"/>
    <a:srgbClr val="CCCC00"/>
    <a:srgbClr val="D65D2E"/>
    <a:srgbClr val="20B4EA"/>
    <a:srgbClr val="0882A0"/>
    <a:srgbClr val="0877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6" autoAdjust="0"/>
    <p:restoredTop sz="94935" autoAdjust="0"/>
  </p:normalViewPr>
  <p:slideViewPr>
    <p:cSldViewPr>
      <p:cViewPr>
        <p:scale>
          <a:sx n="130" d="100"/>
          <a:sy n="130" d="100"/>
        </p:scale>
        <p:origin x="680" y="344"/>
      </p:cViewPr>
      <p:guideLst>
        <p:guide orient="horz" pos="1620"/>
        <p:guide pos="2880"/>
      </p:guideLst>
    </p:cSldViewPr>
  </p:slideViewPr>
  <p:notesTextViewPr>
    <p:cViewPr>
      <p:scale>
        <a:sx n="1" d="1"/>
        <a:sy n="1" d="1"/>
      </p:scale>
      <p:origin x="0" y="0"/>
    </p:cViewPr>
  </p:notesTextViewPr>
  <p:sorterViewPr>
    <p:cViewPr>
      <p:scale>
        <a:sx n="100" d="100"/>
        <a:sy n="100" d="100"/>
      </p:scale>
      <p:origin x="0" y="24643"/>
    </p:cViewPr>
  </p:sorterViewPr>
  <p:notesViewPr>
    <p:cSldViewPr snapToGrid="0" snapToObjects="1">
      <p:cViewPr varScale="1">
        <p:scale>
          <a:sx n="78" d="100"/>
          <a:sy n="78" d="100"/>
        </p:scale>
        <p:origin x="3664" y="176"/>
      </p:cViewPr>
      <p:guideLst>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9255A-78E7-4737-AD0B-AC3B304B9C92}"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US"/>
        </a:p>
      </dgm:t>
    </dgm:pt>
    <dgm:pt modelId="{C8F3DE26-426D-4F66-959A-BBCE994A3115}">
      <dgm:prSet custT="1"/>
      <dgm:spPr/>
      <dgm:t>
        <a:bodyPr/>
        <a:lstStyle/>
        <a:p>
          <a:pPr rtl="0"/>
          <a:r>
            <a:rPr lang="en-US" sz="1800" b="1" dirty="0"/>
            <a:t>What is your Name and Job Role?</a:t>
          </a:r>
        </a:p>
      </dgm:t>
    </dgm:pt>
    <dgm:pt modelId="{7FA61B92-3D6E-46E2-8DCD-76EE7ACC0A1D}" type="parTrans" cxnId="{856633B2-BDD0-46DA-80F1-3371B6594D09}">
      <dgm:prSet/>
      <dgm:spPr/>
      <dgm:t>
        <a:bodyPr/>
        <a:lstStyle/>
        <a:p>
          <a:endParaRPr lang="en-US"/>
        </a:p>
      </dgm:t>
    </dgm:pt>
    <dgm:pt modelId="{895C01BD-656A-4CFE-BC39-766FA485C503}" type="sibTrans" cxnId="{856633B2-BDD0-46DA-80F1-3371B6594D09}">
      <dgm:prSet/>
      <dgm:spPr/>
      <dgm:t>
        <a:bodyPr/>
        <a:lstStyle/>
        <a:p>
          <a:endParaRPr lang="en-US"/>
        </a:p>
      </dgm:t>
    </dgm:pt>
    <dgm:pt modelId="{AB0F89A9-EE2B-42CD-8649-EE2E9126560F}">
      <dgm:prSet custT="1"/>
      <dgm:spPr/>
      <dgm:t>
        <a:bodyPr/>
        <a:lstStyle/>
        <a:p>
          <a:pPr rtl="0"/>
          <a:r>
            <a:rPr lang="en-US" sz="1800" b="1" dirty="0"/>
            <a:t>Your company or team?</a:t>
          </a:r>
        </a:p>
      </dgm:t>
    </dgm:pt>
    <dgm:pt modelId="{BA923B20-0333-4CB1-A87C-4EA6D8440DD1}" type="parTrans" cxnId="{15E786D4-5B73-4DB1-B148-B809E41598E6}">
      <dgm:prSet/>
      <dgm:spPr/>
      <dgm:t>
        <a:bodyPr/>
        <a:lstStyle/>
        <a:p>
          <a:endParaRPr lang="en-US"/>
        </a:p>
      </dgm:t>
    </dgm:pt>
    <dgm:pt modelId="{BB91A7E1-C8A3-40C9-A675-C1B2402F818C}" type="sibTrans" cxnId="{15E786D4-5B73-4DB1-B148-B809E41598E6}">
      <dgm:prSet/>
      <dgm:spPr/>
      <dgm:t>
        <a:bodyPr/>
        <a:lstStyle/>
        <a:p>
          <a:endParaRPr lang="en-US"/>
        </a:p>
      </dgm:t>
    </dgm:pt>
    <dgm:pt modelId="{74FF8194-49D9-4839-8498-3F3077BE77C9}">
      <dgm:prSet custT="1"/>
      <dgm:spPr/>
      <dgm:t>
        <a:bodyPr/>
        <a:lstStyle/>
        <a:p>
          <a:pPr rtl="0"/>
          <a:r>
            <a:rPr lang="en-US" sz="1800" b="1" dirty="0"/>
            <a:t>Expectations for the class. Why are you here?</a:t>
          </a:r>
        </a:p>
      </dgm:t>
    </dgm:pt>
    <dgm:pt modelId="{AA190C0B-C20D-453F-8FE7-C1F3EF514151}" type="parTrans" cxnId="{32D3F9AD-6502-4B94-B6A3-3FE1EF46F082}">
      <dgm:prSet/>
      <dgm:spPr/>
      <dgm:t>
        <a:bodyPr/>
        <a:lstStyle/>
        <a:p>
          <a:endParaRPr lang="en-US"/>
        </a:p>
      </dgm:t>
    </dgm:pt>
    <dgm:pt modelId="{8C15BE1C-4BDE-4D4D-AEBA-3B1FFBA167BA}" type="sibTrans" cxnId="{32D3F9AD-6502-4B94-B6A3-3FE1EF46F082}">
      <dgm:prSet/>
      <dgm:spPr/>
      <dgm:t>
        <a:bodyPr/>
        <a:lstStyle/>
        <a:p>
          <a:endParaRPr lang="en-US"/>
        </a:p>
      </dgm:t>
    </dgm:pt>
    <dgm:pt modelId="{99CDADCE-6F42-4F99-B339-2585B3F65C21}">
      <dgm:prSet custT="1"/>
      <dgm:spPr/>
      <dgm:t>
        <a:bodyPr/>
        <a:lstStyle/>
        <a:p>
          <a:pPr rtl="0"/>
          <a:r>
            <a:rPr lang="en-US" sz="1800" b="1" dirty="0"/>
            <a:t>Name something interesting about yourself.</a:t>
          </a:r>
          <a:endParaRPr lang="en-US" sz="2000" b="1" dirty="0"/>
        </a:p>
      </dgm:t>
    </dgm:pt>
    <dgm:pt modelId="{C3BF2531-3143-439F-9D7E-89316A07A785}" type="parTrans" cxnId="{A84F1B8D-EB1B-4C71-B52D-8A7032771173}">
      <dgm:prSet/>
      <dgm:spPr/>
      <dgm:t>
        <a:bodyPr/>
        <a:lstStyle/>
        <a:p>
          <a:endParaRPr lang="en-US"/>
        </a:p>
      </dgm:t>
    </dgm:pt>
    <dgm:pt modelId="{A51F9F78-29EA-4EC6-B86E-1389AF3225A2}" type="sibTrans" cxnId="{A84F1B8D-EB1B-4C71-B52D-8A7032771173}">
      <dgm:prSet/>
      <dgm:spPr/>
      <dgm:t>
        <a:bodyPr/>
        <a:lstStyle/>
        <a:p>
          <a:endParaRPr lang="en-US"/>
        </a:p>
      </dgm:t>
    </dgm:pt>
    <dgm:pt modelId="{452A171C-3256-43A1-8E07-2EE4BD58B19C}" type="pres">
      <dgm:prSet presAssocID="{2E19255A-78E7-4737-AD0B-AC3B304B9C92}" presName="CompostProcess" presStyleCnt="0">
        <dgm:presLayoutVars>
          <dgm:dir/>
          <dgm:resizeHandles val="exact"/>
        </dgm:presLayoutVars>
      </dgm:prSet>
      <dgm:spPr/>
    </dgm:pt>
    <dgm:pt modelId="{1440EACC-A03C-4E7D-AEFC-5312AD7B2A13}" type="pres">
      <dgm:prSet presAssocID="{2E19255A-78E7-4737-AD0B-AC3B304B9C92}" presName="arrow" presStyleLbl="bgShp" presStyleIdx="0" presStyleCnt="1" custLinFactNeighborX="773"/>
      <dgm:spPr/>
    </dgm:pt>
    <dgm:pt modelId="{88ADF322-D383-41F5-9DDD-418B7514AEFB}" type="pres">
      <dgm:prSet presAssocID="{2E19255A-78E7-4737-AD0B-AC3B304B9C92}" presName="linearProcess" presStyleCnt="0"/>
      <dgm:spPr/>
    </dgm:pt>
    <dgm:pt modelId="{0CBC45C1-451A-4831-83F7-DFB353C03C1F}" type="pres">
      <dgm:prSet presAssocID="{C8F3DE26-426D-4F66-959A-BBCE994A3115}" presName="textNode" presStyleLbl="node1" presStyleIdx="0" presStyleCnt="4">
        <dgm:presLayoutVars>
          <dgm:bulletEnabled val="1"/>
        </dgm:presLayoutVars>
      </dgm:prSet>
      <dgm:spPr/>
    </dgm:pt>
    <dgm:pt modelId="{329681A4-4D23-444D-A0BF-782690F84200}" type="pres">
      <dgm:prSet presAssocID="{895C01BD-656A-4CFE-BC39-766FA485C503}" presName="sibTrans" presStyleCnt="0"/>
      <dgm:spPr/>
    </dgm:pt>
    <dgm:pt modelId="{536F5E77-B2CA-4FA6-873C-E7A56101E411}" type="pres">
      <dgm:prSet presAssocID="{AB0F89A9-EE2B-42CD-8649-EE2E9126560F}" presName="textNode" presStyleLbl="node1" presStyleIdx="1" presStyleCnt="4">
        <dgm:presLayoutVars>
          <dgm:bulletEnabled val="1"/>
        </dgm:presLayoutVars>
      </dgm:prSet>
      <dgm:spPr/>
    </dgm:pt>
    <dgm:pt modelId="{0297E27D-5D77-42D0-91E7-9AD3A5CFEF5A}" type="pres">
      <dgm:prSet presAssocID="{BB91A7E1-C8A3-40C9-A675-C1B2402F818C}" presName="sibTrans" presStyleCnt="0"/>
      <dgm:spPr/>
    </dgm:pt>
    <dgm:pt modelId="{EE872A0F-A566-4425-B9E8-0FD546DA2ECF}" type="pres">
      <dgm:prSet presAssocID="{74FF8194-49D9-4839-8498-3F3077BE77C9}" presName="textNode" presStyleLbl="node1" presStyleIdx="2" presStyleCnt="4">
        <dgm:presLayoutVars>
          <dgm:bulletEnabled val="1"/>
        </dgm:presLayoutVars>
      </dgm:prSet>
      <dgm:spPr/>
    </dgm:pt>
    <dgm:pt modelId="{D655A255-DB6A-4251-9D7D-E6E6A34077C5}" type="pres">
      <dgm:prSet presAssocID="{8C15BE1C-4BDE-4D4D-AEBA-3B1FFBA167BA}" presName="sibTrans" presStyleCnt="0"/>
      <dgm:spPr/>
    </dgm:pt>
    <dgm:pt modelId="{EB76DBAA-6117-4902-975F-E207FB403358}" type="pres">
      <dgm:prSet presAssocID="{99CDADCE-6F42-4F99-B339-2585B3F65C21}" presName="textNode" presStyleLbl="node1" presStyleIdx="3" presStyleCnt="4">
        <dgm:presLayoutVars>
          <dgm:bulletEnabled val="1"/>
        </dgm:presLayoutVars>
      </dgm:prSet>
      <dgm:spPr/>
    </dgm:pt>
  </dgm:ptLst>
  <dgm:cxnLst>
    <dgm:cxn modelId="{75EDE42E-23B9-442C-86A3-466F8952D129}" type="presOf" srcId="{C8F3DE26-426D-4F66-959A-BBCE994A3115}" destId="{0CBC45C1-451A-4831-83F7-DFB353C03C1F}" srcOrd="0" destOrd="0" presId="urn:microsoft.com/office/officeart/2005/8/layout/hProcess9"/>
    <dgm:cxn modelId="{95170166-B604-4F63-B447-0F23DE766AAB}" type="presOf" srcId="{99CDADCE-6F42-4F99-B339-2585B3F65C21}" destId="{EB76DBAA-6117-4902-975F-E207FB403358}" srcOrd="0" destOrd="0" presId="urn:microsoft.com/office/officeart/2005/8/layout/hProcess9"/>
    <dgm:cxn modelId="{8EA9CC83-3FCF-4D93-8639-6C101A7810A5}" type="presOf" srcId="{2E19255A-78E7-4737-AD0B-AC3B304B9C92}" destId="{452A171C-3256-43A1-8E07-2EE4BD58B19C}" srcOrd="0" destOrd="0" presId="urn:microsoft.com/office/officeart/2005/8/layout/hProcess9"/>
    <dgm:cxn modelId="{A84F1B8D-EB1B-4C71-B52D-8A7032771173}" srcId="{2E19255A-78E7-4737-AD0B-AC3B304B9C92}" destId="{99CDADCE-6F42-4F99-B339-2585B3F65C21}" srcOrd="3" destOrd="0" parTransId="{C3BF2531-3143-439F-9D7E-89316A07A785}" sibTransId="{A51F9F78-29EA-4EC6-B86E-1389AF3225A2}"/>
    <dgm:cxn modelId="{32D3F9AD-6502-4B94-B6A3-3FE1EF46F082}" srcId="{2E19255A-78E7-4737-AD0B-AC3B304B9C92}" destId="{74FF8194-49D9-4839-8498-3F3077BE77C9}" srcOrd="2" destOrd="0" parTransId="{AA190C0B-C20D-453F-8FE7-C1F3EF514151}" sibTransId="{8C15BE1C-4BDE-4D4D-AEBA-3B1FFBA167BA}"/>
    <dgm:cxn modelId="{856633B2-BDD0-46DA-80F1-3371B6594D09}" srcId="{2E19255A-78E7-4737-AD0B-AC3B304B9C92}" destId="{C8F3DE26-426D-4F66-959A-BBCE994A3115}" srcOrd="0" destOrd="0" parTransId="{7FA61B92-3D6E-46E2-8DCD-76EE7ACC0A1D}" sibTransId="{895C01BD-656A-4CFE-BC39-766FA485C503}"/>
    <dgm:cxn modelId="{98F23CC1-2D7B-412B-AB83-A99ACCBEF424}" type="presOf" srcId="{AB0F89A9-EE2B-42CD-8649-EE2E9126560F}" destId="{536F5E77-B2CA-4FA6-873C-E7A56101E411}" srcOrd="0" destOrd="0" presId="urn:microsoft.com/office/officeart/2005/8/layout/hProcess9"/>
    <dgm:cxn modelId="{15E786D4-5B73-4DB1-B148-B809E41598E6}" srcId="{2E19255A-78E7-4737-AD0B-AC3B304B9C92}" destId="{AB0F89A9-EE2B-42CD-8649-EE2E9126560F}" srcOrd="1" destOrd="0" parTransId="{BA923B20-0333-4CB1-A87C-4EA6D8440DD1}" sibTransId="{BB91A7E1-C8A3-40C9-A675-C1B2402F818C}"/>
    <dgm:cxn modelId="{32D4B4E1-86F7-49A1-BE91-E343E8BE1C75}" type="presOf" srcId="{74FF8194-49D9-4839-8498-3F3077BE77C9}" destId="{EE872A0F-A566-4425-B9E8-0FD546DA2ECF}" srcOrd="0" destOrd="0" presId="urn:microsoft.com/office/officeart/2005/8/layout/hProcess9"/>
    <dgm:cxn modelId="{D5BD9B7F-4895-4FEA-BC77-2CD2EF7B29DD}" type="presParOf" srcId="{452A171C-3256-43A1-8E07-2EE4BD58B19C}" destId="{1440EACC-A03C-4E7D-AEFC-5312AD7B2A13}" srcOrd="0" destOrd="0" presId="urn:microsoft.com/office/officeart/2005/8/layout/hProcess9"/>
    <dgm:cxn modelId="{AD810288-5F7E-44B1-89D9-BDB2B97B89C3}" type="presParOf" srcId="{452A171C-3256-43A1-8E07-2EE4BD58B19C}" destId="{88ADF322-D383-41F5-9DDD-418B7514AEFB}" srcOrd="1" destOrd="0" presId="urn:microsoft.com/office/officeart/2005/8/layout/hProcess9"/>
    <dgm:cxn modelId="{E93FD011-EDB0-4E58-BE78-68A6C9CC10EA}" type="presParOf" srcId="{88ADF322-D383-41F5-9DDD-418B7514AEFB}" destId="{0CBC45C1-451A-4831-83F7-DFB353C03C1F}" srcOrd="0" destOrd="0" presId="urn:microsoft.com/office/officeart/2005/8/layout/hProcess9"/>
    <dgm:cxn modelId="{20414488-3C1C-484F-B5DB-5E8436C03782}" type="presParOf" srcId="{88ADF322-D383-41F5-9DDD-418B7514AEFB}" destId="{329681A4-4D23-444D-A0BF-782690F84200}" srcOrd="1" destOrd="0" presId="urn:microsoft.com/office/officeart/2005/8/layout/hProcess9"/>
    <dgm:cxn modelId="{8F171E10-F52C-4699-A35B-9652C58ED6B2}" type="presParOf" srcId="{88ADF322-D383-41F5-9DDD-418B7514AEFB}" destId="{536F5E77-B2CA-4FA6-873C-E7A56101E411}" srcOrd="2" destOrd="0" presId="urn:microsoft.com/office/officeart/2005/8/layout/hProcess9"/>
    <dgm:cxn modelId="{4AD157A3-E047-47C5-9E71-9B2AA4A9B36F}" type="presParOf" srcId="{88ADF322-D383-41F5-9DDD-418B7514AEFB}" destId="{0297E27D-5D77-42D0-91E7-9AD3A5CFEF5A}" srcOrd="3" destOrd="0" presId="urn:microsoft.com/office/officeart/2005/8/layout/hProcess9"/>
    <dgm:cxn modelId="{E1AA9D69-63A0-4B1E-8F64-8DAF01F0E077}" type="presParOf" srcId="{88ADF322-D383-41F5-9DDD-418B7514AEFB}" destId="{EE872A0F-A566-4425-B9E8-0FD546DA2ECF}" srcOrd="4" destOrd="0" presId="urn:microsoft.com/office/officeart/2005/8/layout/hProcess9"/>
    <dgm:cxn modelId="{1A85C553-724C-4D39-8955-6141CAE09086}" type="presParOf" srcId="{88ADF322-D383-41F5-9DDD-418B7514AEFB}" destId="{D655A255-DB6A-4251-9D7D-E6E6A34077C5}" srcOrd="5" destOrd="0" presId="urn:microsoft.com/office/officeart/2005/8/layout/hProcess9"/>
    <dgm:cxn modelId="{19B8C0D5-3BC7-4089-B6DA-5C3006578F76}" type="presParOf" srcId="{88ADF322-D383-41F5-9DDD-418B7514AEFB}" destId="{EB76DBAA-6117-4902-975F-E207FB40335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0EACC-A03C-4E7D-AEFC-5312AD7B2A13}">
      <dsp:nvSpPr>
        <dsp:cNvPr id="0" name=""/>
        <dsp:cNvSpPr/>
      </dsp:nvSpPr>
      <dsp:spPr>
        <a:xfrm>
          <a:off x="584273" y="0"/>
          <a:ext cx="6088380" cy="3200400"/>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C45C1-451A-4831-83F7-DFB353C03C1F}">
      <dsp:nvSpPr>
        <dsp:cNvPr id="0" name=""/>
        <dsp:cNvSpPr/>
      </dsp:nvSpPr>
      <dsp:spPr>
        <a:xfrm>
          <a:off x="2448"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What is your Name and Job Role?</a:t>
          </a:r>
        </a:p>
      </dsp:txBody>
      <dsp:txXfrm>
        <a:off x="64940" y="1022612"/>
        <a:ext cx="1465661" cy="1155176"/>
      </dsp:txXfrm>
    </dsp:sp>
    <dsp:sp modelId="{536F5E77-B2CA-4FA6-873C-E7A56101E411}">
      <dsp:nvSpPr>
        <dsp:cNvPr id="0" name=""/>
        <dsp:cNvSpPr/>
      </dsp:nvSpPr>
      <dsp:spPr>
        <a:xfrm>
          <a:off x="1858200"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Your company or team?</a:t>
          </a:r>
        </a:p>
      </dsp:txBody>
      <dsp:txXfrm>
        <a:off x="1920692" y="1022612"/>
        <a:ext cx="1465661" cy="1155176"/>
      </dsp:txXfrm>
    </dsp:sp>
    <dsp:sp modelId="{EE872A0F-A566-4425-B9E8-0FD546DA2ECF}">
      <dsp:nvSpPr>
        <dsp:cNvPr id="0" name=""/>
        <dsp:cNvSpPr/>
      </dsp:nvSpPr>
      <dsp:spPr>
        <a:xfrm>
          <a:off x="3713953"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Expectations for the class. Why are you here?</a:t>
          </a:r>
        </a:p>
      </dsp:txBody>
      <dsp:txXfrm>
        <a:off x="3776445" y="1022612"/>
        <a:ext cx="1465661" cy="1155176"/>
      </dsp:txXfrm>
    </dsp:sp>
    <dsp:sp modelId="{EB76DBAA-6117-4902-975F-E207FB403358}">
      <dsp:nvSpPr>
        <dsp:cNvPr id="0" name=""/>
        <dsp:cNvSpPr/>
      </dsp:nvSpPr>
      <dsp:spPr>
        <a:xfrm>
          <a:off x="5569706"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Name something interesting about yourself.</a:t>
          </a:r>
          <a:endParaRPr lang="en-US" sz="2000" b="1" kern="1200" dirty="0"/>
        </a:p>
      </dsp:txBody>
      <dsp:txXfrm>
        <a:off x="5632198" y="1022612"/>
        <a:ext cx="1465661" cy="11551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6E3D876-0093-5447-BB31-3E47A43DD827}" type="datetimeFigureOut">
              <a:rPr lang="en-US" smtClean="0"/>
              <a:t>9/4/19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0" y="341313"/>
            <a:ext cx="7315200" cy="4357687"/>
          </a:xfrm>
          <a:prstGeom prst="rect">
            <a:avLst/>
          </a:prstGeom>
          <a:noFill/>
          <a:ln w="12700">
            <a:noFill/>
          </a:ln>
        </p:spPr>
        <p:txBody>
          <a:bodyPr vert="horz" lIns="96661" tIns="48331" rIns="96661" bIns="48331" rtlCol="0" anchor="ctr"/>
          <a:lstStyle/>
          <a:p>
            <a:endParaRPr lang="en-US"/>
          </a:p>
        </p:txBody>
      </p:sp>
      <p:sp>
        <p:nvSpPr>
          <p:cNvPr id="7" name="TextBox 6"/>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AIBC © </a:t>
            </a:r>
            <a:r>
              <a:rPr lang="en-US" sz="900" dirty="0">
                <a:latin typeface="+mj-lt"/>
                <a:cs typeface="Helvetica Neue" charset="0"/>
              </a:rPr>
              <a:t>2019 ASPE, Inc.</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a:t>
            </a:fld>
            <a:endParaRPr lang="en-US" sz="900"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5" y="8160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blogs.nvidia.com/blog/2016/07/29/whats-difference-artificial-intelligence-machine-learning-deep-learning-ai/" TargetMode="External"/><Relationship Id="rId7" Type="http://schemas.openxmlformats.org/officeDocument/2006/relationships/hyperlink" Target="http://www.cs.cmu.edu/~tom/pubs/MachineLearning.pdf" TargetMode="External"/><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hyperlink" Target="http://homes.cs.washington.edu/~pedrod/papers/cacm12.pdf" TargetMode="External"/><Relationship Id="rId5" Type="http://schemas.openxmlformats.org/officeDocument/2006/relationships/hyperlink" Target="http://www.mckinsey.com/industries/high-tech/our-insights/an-executives-guide-to-machine-learning" TargetMode="External"/><Relationship Id="rId4" Type="http://schemas.openxmlformats.org/officeDocument/2006/relationships/hyperlink" Target="https://www.coursera.org/learn/machine-learning"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flickr.com/photos/mikemacmarketing/30212411048"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barrypopik.com/index.php/new_york_city/entry/generals_always_fight_the_last_war"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0" y="0"/>
            <a:ext cx="7315200" cy="4357687"/>
          </a:xfrm>
        </p:spPr>
      </p:sp>
      <p:sp>
        <p:nvSpPr>
          <p:cNvPr id="9" name="Notes Placeholder 8"/>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367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98764" y="4456114"/>
            <a:ext cx="6305797" cy="4424362"/>
          </a:xfrm>
          <a:prstGeom prst="rect">
            <a:avLst/>
          </a:prstGeom>
          <a:solidFill>
            <a:schemeClr val="bg1"/>
          </a:solidFill>
        </p:spPr>
        <p:txBody>
          <a:bodyPr/>
          <a:lstStyle/>
          <a:p>
            <a:pPr lvl="1"/>
            <a:r>
              <a:rPr lang="en-US" sz="1000" i="1" dirty="0"/>
              <a:t>Pictured: 20X magnification of the somatosensory cortex of a mouse brain slice.</a:t>
            </a:r>
          </a:p>
          <a:p>
            <a:pPr lvl="1"/>
            <a:endParaRPr lang="en-US" sz="1100" dirty="0"/>
          </a:p>
          <a:p>
            <a:pPr lvl="1"/>
            <a:endParaRPr lang="en-US" sz="1100" dirty="0"/>
          </a:p>
          <a:p>
            <a:pPr lvl="1"/>
            <a:endParaRPr lang="en-US" sz="1100" dirty="0"/>
          </a:p>
          <a:p>
            <a:pPr lvl="1"/>
            <a:endParaRPr lang="en-US" sz="1100" dirty="0"/>
          </a:p>
          <a:p>
            <a:pPr lvl="1"/>
            <a:r>
              <a:rPr lang="en-US" sz="1100" b="1" dirty="0"/>
              <a:t>What are the characteristics of intelligence?</a:t>
            </a:r>
          </a:p>
          <a:p>
            <a:pPr lvl="1"/>
            <a:endParaRPr lang="en-US" sz="1100" dirty="0"/>
          </a:p>
          <a:p>
            <a:pPr lvl="1"/>
            <a:r>
              <a:rPr lang="en-US" sz="1100" dirty="0"/>
              <a:t>Beware deep metaphysical discussion. We are interested in practical application of machine intelligence. At present, the characteristics of our own intelligence which are able to be mimicked or improved upon are pretty straightforward, defined as:</a:t>
            </a:r>
          </a:p>
          <a:p>
            <a:pPr lvl="1"/>
            <a:endParaRPr lang="en-US" sz="1100" dirty="0"/>
          </a:p>
          <a:p>
            <a:pPr marL="1085850" lvl="2" indent="-171450">
              <a:buFont typeface="Arial" pitchFamily="34" charset="0"/>
              <a:buChar char="•"/>
            </a:pPr>
            <a:r>
              <a:rPr lang="en-US" sz="1100" b="1" dirty="0"/>
              <a:t>Ability to detect </a:t>
            </a:r>
          </a:p>
          <a:p>
            <a:pPr marL="1085850" lvl="2" indent="-171450">
              <a:buFont typeface="Arial" pitchFamily="34" charset="0"/>
              <a:buChar char="•"/>
            </a:pPr>
            <a:r>
              <a:rPr lang="en-US" sz="1100" b="1" dirty="0"/>
              <a:t>And act upon </a:t>
            </a:r>
          </a:p>
          <a:p>
            <a:pPr marL="1085850" lvl="2" indent="-171450">
              <a:buFont typeface="Arial" pitchFamily="34" charset="0"/>
              <a:buChar char="•"/>
            </a:pPr>
            <a:r>
              <a:rPr lang="en-US" sz="1100" b="1" dirty="0"/>
              <a:t>Patterns</a:t>
            </a:r>
          </a:p>
          <a:p>
            <a:pPr lvl="2"/>
            <a:endParaRPr lang="en-US" sz="1100" dirty="0"/>
          </a:p>
          <a:p>
            <a:pPr lvl="1"/>
            <a:r>
              <a:rPr lang="en-US" sz="1100" dirty="0"/>
              <a:t>ML is good at the detection, but needs to be given the values and goals that enable action.</a:t>
            </a:r>
          </a:p>
        </p:txBody>
      </p:sp>
    </p:spTree>
    <p:extLst>
      <p:ext uri="{BB962C8B-B14F-4D97-AF65-F5344CB8AC3E}">
        <p14:creationId xmlns:p14="http://schemas.microsoft.com/office/powerpoint/2010/main" val="5878585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86889" y="4560570"/>
            <a:ext cx="6282046" cy="4320540"/>
          </a:xfrm>
          <a:prstGeom prst="rect">
            <a:avLst/>
          </a:prstGeom>
          <a:solidFill>
            <a:schemeClr val="bg1"/>
          </a:solidFill>
        </p:spPr>
        <p:txBody>
          <a:bodyPr lIns="96661" tIns="48331" rIns="96661" bIns="48331"/>
          <a:lstStyle/>
          <a:p>
            <a:r>
              <a:rPr lang="en-US" b="1" dirty="0"/>
              <a:t>The roles in a successful analytics organization</a:t>
            </a:r>
          </a:p>
          <a:p>
            <a:endParaRPr lang="en-US" dirty="0"/>
          </a:p>
          <a:p>
            <a:r>
              <a:rPr lang="en-US" dirty="0"/>
              <a:t>We break down in to four categories the actors in the data driven organization. As is usual, different sources have different granularity, but these four provide a nice subdivision of skills one can expect to encounter. These are not jobs, but classifications of jobs. The goal is to provide an approach to the challenges of managing talent in a data driven organization.</a:t>
            </a:r>
            <a:endParaRPr lang="en-US" sz="1100" dirty="0"/>
          </a:p>
          <a:p>
            <a:endParaRPr lang="en-US" sz="1100" dirty="0"/>
          </a:p>
        </p:txBody>
      </p:sp>
    </p:spTree>
    <p:extLst>
      <p:ext uri="{BB962C8B-B14F-4D97-AF65-F5344CB8AC3E}">
        <p14:creationId xmlns:p14="http://schemas.microsoft.com/office/powerpoint/2010/main" val="26484369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617517" y="4560570"/>
            <a:ext cx="6103917" cy="4320540"/>
          </a:xfrm>
          <a:prstGeom prst="rect">
            <a:avLst/>
          </a:prstGeom>
          <a:solidFill>
            <a:schemeClr val="bg1"/>
          </a:solidFill>
        </p:spPr>
        <p:txBody>
          <a:bodyPr lIns="96661" tIns="48331" rIns="96661" bIns="48331"/>
          <a:lstStyle/>
          <a:p>
            <a:r>
              <a:rPr lang="en-US" sz="1000" i="1" dirty="0"/>
              <a:t>From Creating a Data Driven Organization by Carl Anderson, O’Reilly Media, 2015</a:t>
            </a:r>
          </a:p>
          <a:p>
            <a:endParaRPr lang="en-US" sz="1100" dirty="0"/>
          </a:p>
          <a:p>
            <a:r>
              <a:rPr lang="en-US" sz="1100" b="1" dirty="0"/>
              <a:t>Specific roles in an advanced analytics practice </a:t>
            </a:r>
          </a:p>
          <a:p>
            <a:endParaRPr lang="en-US" sz="1100" b="1" dirty="0"/>
          </a:p>
          <a:p>
            <a:r>
              <a:rPr lang="en-US" sz="1100" dirty="0"/>
              <a:t>This is a further subdivision of the data analysis enterprise as seen from a different source. Instead of the larger granularity of the previous slides where we provide a few sample roles in each, here we break the analysts into more specific roles. To provide some context, these are fall under the previous descriptors except for Champion. We will discuss some of the responsibilities of each of these roles in the organization, touching on some more technical details.</a:t>
            </a:r>
          </a:p>
        </p:txBody>
      </p:sp>
    </p:spTree>
    <p:extLst>
      <p:ext uri="{BB962C8B-B14F-4D97-AF65-F5344CB8AC3E}">
        <p14:creationId xmlns:p14="http://schemas.microsoft.com/office/powerpoint/2010/main" val="2788591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617517" y="4560570"/>
            <a:ext cx="6103917" cy="4320540"/>
          </a:xfrm>
          <a:prstGeom prst="rect">
            <a:avLst/>
          </a:prstGeom>
          <a:solidFill>
            <a:schemeClr val="bg1"/>
          </a:solidFill>
        </p:spPr>
        <p:txBody>
          <a:bodyPr lIns="96661" tIns="48331" rIns="96661" bIns="48331"/>
          <a:lstStyle/>
          <a:p>
            <a:r>
              <a:rPr lang="en-US" sz="1000" i="1" dirty="0"/>
              <a:t>From Creating a Data Driven Organization by Carl Anderson, O’Reilly Media, 2015</a:t>
            </a:r>
          </a:p>
          <a:p>
            <a:endParaRPr lang="en-US" sz="1100" dirty="0"/>
          </a:p>
          <a:p>
            <a:r>
              <a:rPr lang="en-US" sz="1100" b="1" dirty="0"/>
              <a:t>Specific roles in an advanced analytics practice </a:t>
            </a:r>
          </a:p>
          <a:p>
            <a:endParaRPr lang="en-US" sz="1100" b="1" dirty="0"/>
          </a:p>
          <a:p>
            <a:r>
              <a:rPr lang="en-US" sz="1100" dirty="0"/>
              <a:t>This is a further subdivision of the data analysis enterprise as seen from a different source. Instead of the larger granularity of the previous slides where we provide a few sample roles in each, here we break the analysts into more specific roles. To provide some context, these are fall under the previous descriptors except for Champion. We will discuss some of the responsibilities of each of these roles in the organization, touching on some more technical details.</a:t>
            </a:r>
          </a:p>
        </p:txBody>
      </p:sp>
    </p:spTree>
    <p:extLst>
      <p:ext uri="{BB962C8B-B14F-4D97-AF65-F5344CB8AC3E}">
        <p14:creationId xmlns:p14="http://schemas.microsoft.com/office/powerpoint/2010/main" val="3726796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699000"/>
            <a:ext cx="6068291" cy="4182110"/>
          </a:xfrm>
          <a:prstGeom prst="rect">
            <a:avLst/>
          </a:prstGeom>
          <a:solidFill>
            <a:schemeClr val="bg1"/>
          </a:solidFill>
        </p:spPr>
        <p:txBody>
          <a:bodyPr lIns="96661" tIns="48331" rIns="96661" bIns="48331"/>
          <a:lstStyle/>
          <a:p>
            <a:r>
              <a:rPr lang="en-US" sz="1100" b="1" dirty="0"/>
              <a:t>Relational data</a:t>
            </a:r>
          </a:p>
          <a:p>
            <a:endParaRPr lang="en-US" sz="1100" dirty="0"/>
          </a:p>
          <a:p>
            <a:r>
              <a:rPr lang="en-US" sz="1100" dirty="0"/>
              <a:t>Starting from the databases, let’s break down a typical data ecosystem. The first we will cover is relational databases. They are used for structured data, even though one can dumped unstructured data into it by setting the least stringent restrictions possible, they excel when they are enforcing type and relationship constraints. The technology is meant to provide high flexibility in access to data with optimized memory. Most products, from Oracle to SQL Server, come with additional tools to help with ETL, performance analysis and recovery tools. These days most products also have community editions which are free to the user.</a:t>
            </a:r>
          </a:p>
          <a:p>
            <a:endParaRPr lang="en-US" sz="1100" dirty="0"/>
          </a:p>
        </p:txBody>
      </p:sp>
    </p:spTree>
    <p:extLst>
      <p:ext uri="{BB962C8B-B14F-4D97-AF65-F5344CB8AC3E}">
        <p14:creationId xmlns:p14="http://schemas.microsoft.com/office/powerpoint/2010/main" val="7143168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560570"/>
            <a:ext cx="6127668" cy="4320540"/>
          </a:xfrm>
          <a:prstGeom prst="rect">
            <a:avLst/>
          </a:prstGeom>
          <a:solidFill>
            <a:schemeClr val="bg1"/>
          </a:solidFill>
        </p:spPr>
        <p:txBody>
          <a:bodyPr lIns="96661" tIns="48331" rIns="96661" bIns="48331"/>
          <a:lstStyle/>
          <a:p>
            <a:r>
              <a:rPr lang="en-US" sz="1100" b="1" dirty="0" err="1"/>
              <a:t>NoSQL</a:t>
            </a:r>
            <a:endParaRPr lang="en-US" sz="1100" b="1" dirty="0"/>
          </a:p>
          <a:p>
            <a:endParaRPr lang="en-US" sz="1100" dirty="0"/>
          </a:p>
          <a:p>
            <a:r>
              <a:rPr lang="en-US" sz="1100" dirty="0"/>
              <a:t>NoSQL databases are databases refer to “not only SQL” and generally mean non relational databases. These are databases which usually use unstructured data and provide simpler scalability in clusters. Often, consistency is compromised in order to have availability in clusters. What this means in a practical sense is that, when clustered, speed of writing data may dictate that some nodes do not get notified of new data until much later than the actual write on the original node. Therefore queries may not reflect the “up to the minute” data. These are not necessarily problems, just considerations for selecting the right tool for the job. </a:t>
            </a:r>
          </a:p>
          <a:p>
            <a:endParaRPr lang="en-US" sz="1100" dirty="0"/>
          </a:p>
          <a:p>
            <a:pPr defTabSz="966588">
              <a:defRPr/>
            </a:pPr>
            <a:r>
              <a:rPr lang="en-US" sz="1100" baseline="0" dirty="0"/>
              <a:t>A</a:t>
            </a:r>
            <a:r>
              <a:rPr lang="en-US" sz="1100" dirty="0"/>
              <a:t>lways</a:t>
            </a:r>
            <a:r>
              <a:rPr lang="en-US" sz="1100" baseline="0" dirty="0"/>
              <a:t> identify </a:t>
            </a:r>
            <a:r>
              <a:rPr lang="en-US" sz="1100" dirty="0"/>
              <a:t>the business need.</a:t>
            </a:r>
            <a:r>
              <a:rPr lang="en-US" sz="1100" baseline="0" dirty="0"/>
              <a:t> </a:t>
            </a:r>
            <a:r>
              <a:rPr lang="en-US" sz="1100" dirty="0"/>
              <a:t>This is key for structures that have lots of empty data or redundant.</a:t>
            </a:r>
            <a:r>
              <a:rPr lang="en-US" sz="1100" baseline="0" dirty="0"/>
              <a:t> </a:t>
            </a:r>
            <a:endParaRPr lang="en-US" sz="1100" dirty="0"/>
          </a:p>
        </p:txBody>
      </p:sp>
    </p:spTree>
    <p:extLst>
      <p:ext uri="{BB962C8B-B14F-4D97-AF65-F5344CB8AC3E}">
        <p14:creationId xmlns:p14="http://schemas.microsoft.com/office/powerpoint/2010/main" val="18321688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solidFill>
            <a:schemeClr val="bg1"/>
          </a:solidFill>
          <a:ln>
            <a:noFill/>
          </a:ln>
        </p:spPr>
      </p:sp>
      <p:sp>
        <p:nvSpPr>
          <p:cNvPr id="3" name="Notes Placeholder 2"/>
          <p:cNvSpPr>
            <a:spLocks noGrp="1"/>
          </p:cNvSpPr>
          <p:nvPr>
            <p:ph type="body" idx="1"/>
          </p:nvPr>
        </p:nvSpPr>
        <p:spPr>
          <a:xfrm>
            <a:off x="605643" y="4560570"/>
            <a:ext cx="6092040" cy="4320540"/>
          </a:xfrm>
          <a:prstGeom prst="rect">
            <a:avLst/>
          </a:prstGeom>
          <a:solidFill>
            <a:schemeClr val="bg1"/>
          </a:solidFill>
        </p:spPr>
        <p:txBody>
          <a:bodyPr lIns="96661" tIns="48331" rIns="96661" bIns="48331"/>
          <a:lstStyle/>
          <a:p>
            <a:r>
              <a:rPr lang="en-US" sz="1100" b="1" dirty="0"/>
              <a:t>Big Data</a:t>
            </a:r>
          </a:p>
          <a:p>
            <a:endParaRPr lang="en-US" sz="1100" b="1" dirty="0"/>
          </a:p>
          <a:p>
            <a:r>
              <a:rPr lang="en-US" sz="1100" dirty="0" err="1"/>
              <a:t>NoSQL</a:t>
            </a:r>
            <a:r>
              <a:rPr lang="en-US" sz="1100" dirty="0"/>
              <a:t> databases play a large part in the Big Data ecosystem. In general terms, with large datasets, scalability becomes a primary function. Tools like Hadoop bring in the ability to parallelize functionality across clusters of computers. Without being too technical, imagine a scenario where you are looking to provide a similar purchases recommendation tool for a large company (on the order of Amazon or Facebook). </a:t>
            </a:r>
            <a:r>
              <a:rPr lang="en-US" sz="1100" b="1" dirty="0"/>
              <a:t>The solution would go something like this: </a:t>
            </a:r>
          </a:p>
          <a:p>
            <a:endParaRPr lang="en-US" sz="1100" dirty="0"/>
          </a:p>
          <a:p>
            <a:r>
              <a:rPr lang="en-US" sz="1100" dirty="0"/>
              <a:t>Choose some criterion, like genre purchased by a user, and begin to search all purchases for similar purchases in that genre. Now the data structure the company has is vast catalogs of users and what they purchased as child properties. the data is largely unstructured except for that requirement. To provide scalable uptime for the product, all the data is stored in easy scalable NoSQL databases where users with last name starting with A are on one machine, B on another and so and so on. We have to find the genres that people like and are similar to our current user. We can parallelize the problem by searching all A’s on one machine, B’s on another because one search result does not affect another. When we have done that, we can gather results on one machine, perhaps a relational database with a more structured data schema so that it is on call for when the user logs in. The “Big Data” access is parallelized, the NoSQL allows variable structures (some people may not have ever bought books, but instead washing machines) and the relational database allows faster recall of the specific information in a structured manner. </a:t>
            </a:r>
          </a:p>
          <a:p>
            <a:endParaRPr lang="en-US" sz="1100" dirty="0"/>
          </a:p>
          <a:p>
            <a:r>
              <a:rPr lang="en-US" sz="1100" dirty="0"/>
              <a:t>This is the type of activity and interplay between components in the ecosystem. The example glosses over many things and the analysis is a trivial comparison, but gets to the heart of what we might try to do with “Big Data” system.</a:t>
            </a:r>
          </a:p>
        </p:txBody>
      </p:sp>
    </p:spTree>
    <p:extLst>
      <p:ext uri="{BB962C8B-B14F-4D97-AF65-F5344CB8AC3E}">
        <p14:creationId xmlns:p14="http://schemas.microsoft.com/office/powerpoint/2010/main" val="42653407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731520" y="4560570"/>
            <a:ext cx="5852160" cy="4320540"/>
          </a:xfrm>
          <a:prstGeom prst="rect">
            <a:avLst/>
          </a:prstGeom>
          <a:noFill/>
          <a:ln>
            <a:noFill/>
          </a:ln>
        </p:spPr>
        <p:txBody>
          <a:bodyPr lIns="96661" tIns="48331" rIns="96661" bIns="48331"/>
          <a:lstStyle/>
          <a:p>
            <a:endParaRPr lang="en-US" dirty="0"/>
          </a:p>
        </p:txBody>
      </p:sp>
    </p:spTree>
    <p:extLst>
      <p:ext uri="{BB962C8B-B14F-4D97-AF65-F5344CB8AC3E}">
        <p14:creationId xmlns:p14="http://schemas.microsoft.com/office/powerpoint/2010/main" val="11623979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81891" y="4560570"/>
            <a:ext cx="6103917" cy="4320540"/>
          </a:xfrm>
          <a:prstGeom prst="rect">
            <a:avLst/>
          </a:prstGeom>
          <a:solidFill>
            <a:schemeClr val="bg1"/>
          </a:solidFill>
        </p:spPr>
        <p:txBody>
          <a:bodyPr lIns="96661" tIns="48331" rIns="96661" bIns="48331"/>
          <a:lstStyle/>
          <a:p>
            <a:endParaRPr lang="en-US" sz="1100" dirty="0"/>
          </a:p>
          <a:p>
            <a:r>
              <a:rPr lang="en-US" sz="1100" b="1" dirty="0"/>
              <a:t>Statistical tools - Python</a:t>
            </a:r>
          </a:p>
          <a:p>
            <a:endParaRPr lang="en-US" sz="1100" b="1" dirty="0"/>
          </a:p>
          <a:p>
            <a:r>
              <a:rPr lang="en-US" sz="1100" dirty="0"/>
              <a:t>Python is a general purpose programming language which has additional libraries available through a variety or open source organizations that enhance its mathematical capabilities.  These include statistics, plotting, and scientific packages.</a:t>
            </a:r>
          </a:p>
        </p:txBody>
      </p:sp>
    </p:spTree>
    <p:extLst>
      <p:ext uri="{BB962C8B-B14F-4D97-AF65-F5344CB8AC3E}">
        <p14:creationId xmlns:p14="http://schemas.microsoft.com/office/powerpoint/2010/main" val="3326678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29392" y="4560570"/>
            <a:ext cx="6163294" cy="4320540"/>
          </a:xfrm>
          <a:prstGeom prst="rect">
            <a:avLst/>
          </a:prstGeom>
          <a:solidFill>
            <a:schemeClr val="bg1"/>
          </a:solidFill>
        </p:spPr>
        <p:txBody>
          <a:bodyPr lIns="96661" tIns="48331" rIns="96661" bIns="48331"/>
          <a:lstStyle/>
          <a:p>
            <a:endParaRPr lang="en-US" sz="1100" dirty="0"/>
          </a:p>
          <a:p>
            <a:r>
              <a:rPr lang="en-US" sz="1100" b="1" dirty="0"/>
              <a:t>Statistical tools – R</a:t>
            </a:r>
          </a:p>
          <a:p>
            <a:endParaRPr lang="en-US" sz="1100" b="1" dirty="0"/>
          </a:p>
          <a:p>
            <a:r>
              <a:rPr lang="en-US" sz="1100" dirty="0"/>
              <a:t>The R programming language is a language designed with analysis in mind. Data is loaded into data frames and can be cast into collections of various types where mathematical operations and functions can operate on the entire set at once. The R product space has packages to make available web controls for manipulation of data, and other visualization tools.</a:t>
            </a:r>
          </a:p>
          <a:p>
            <a:endParaRPr lang="en-US" sz="1100" dirty="0"/>
          </a:p>
          <a:p>
            <a:r>
              <a:rPr lang="en-US" sz="1100" dirty="0"/>
              <a:t>R is an open sourced statistical tool.</a:t>
            </a:r>
          </a:p>
        </p:txBody>
      </p:sp>
    </p:spTree>
    <p:extLst>
      <p:ext uri="{BB962C8B-B14F-4D97-AF65-F5344CB8AC3E}">
        <p14:creationId xmlns:p14="http://schemas.microsoft.com/office/powerpoint/2010/main" val="239363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560570"/>
            <a:ext cx="6115791" cy="4320540"/>
          </a:xfrm>
          <a:prstGeom prst="rect">
            <a:avLst/>
          </a:prstGeom>
          <a:solidFill>
            <a:schemeClr val="bg1"/>
          </a:solidFill>
        </p:spPr>
        <p:txBody>
          <a:bodyPr lIns="96661" tIns="48331" rIns="96661" bIns="48331"/>
          <a:lstStyle/>
          <a:p>
            <a:r>
              <a:rPr lang="en-US" sz="1100" b="1" dirty="0"/>
              <a:t>Machine learning – expanding the definition:</a:t>
            </a:r>
          </a:p>
          <a:p>
            <a:endParaRPr lang="en-US" sz="1100" b="1" dirty="0"/>
          </a:p>
          <a:p>
            <a:pPr lvl="1"/>
            <a:r>
              <a:rPr lang="en-US" sz="1100" dirty="0"/>
              <a:t>“Machine Learning at its most basic is the practice of using algorithms to parse data, learn from it, and then make a determination or prediction about something in the world.” </a:t>
            </a:r>
            <a:br>
              <a:rPr lang="en-US" sz="1100" dirty="0"/>
            </a:br>
            <a:r>
              <a:rPr lang="en-US" sz="1100" dirty="0"/>
              <a:t>	– </a:t>
            </a:r>
            <a:r>
              <a:rPr lang="en-US" sz="1100" dirty="0" err="1">
                <a:hlinkClick r:id="rId3"/>
              </a:rPr>
              <a:t>Nvidia</a:t>
            </a:r>
            <a:r>
              <a:rPr lang="en-US" sz="1100" dirty="0">
                <a:hlinkClick r:id="rId3"/>
              </a:rPr>
              <a:t> </a:t>
            </a:r>
            <a:endParaRPr lang="en-US" sz="1100" dirty="0"/>
          </a:p>
          <a:p>
            <a:pPr lvl="1"/>
            <a:endParaRPr lang="en-US" sz="1100" dirty="0"/>
          </a:p>
          <a:p>
            <a:pPr lvl="1"/>
            <a:r>
              <a:rPr lang="en-US" sz="1100" dirty="0"/>
              <a:t>“Machine learning is the science of getting computers to act without being explicitly programmed.” </a:t>
            </a:r>
            <a:br>
              <a:rPr lang="en-US" sz="1100" dirty="0"/>
            </a:br>
            <a:r>
              <a:rPr lang="en-US" sz="1100" dirty="0"/>
              <a:t>	– </a:t>
            </a:r>
            <a:r>
              <a:rPr lang="en-US" sz="1100" dirty="0">
                <a:hlinkClick r:id="rId4"/>
              </a:rPr>
              <a:t>Stanford</a:t>
            </a:r>
            <a:r>
              <a:rPr lang="en-US" sz="1100" dirty="0"/>
              <a:t> </a:t>
            </a:r>
          </a:p>
          <a:p>
            <a:pPr lvl="1"/>
            <a:endParaRPr lang="en-US" sz="1100" dirty="0"/>
          </a:p>
          <a:p>
            <a:pPr lvl="1"/>
            <a:r>
              <a:rPr lang="en-US" sz="1100" dirty="0"/>
              <a:t>“Machine learning is based on algorithms that can learn from data without relying on rules-based programming.”</a:t>
            </a:r>
            <a:br>
              <a:rPr lang="en-US" sz="1100" dirty="0"/>
            </a:br>
            <a:r>
              <a:rPr lang="en-US" sz="1100" dirty="0"/>
              <a:t>	- </a:t>
            </a:r>
            <a:r>
              <a:rPr lang="en-US" sz="1100" dirty="0">
                <a:hlinkClick r:id="rId5"/>
              </a:rPr>
              <a:t>McKinsey &amp; Co.</a:t>
            </a:r>
            <a:r>
              <a:rPr lang="en-US" sz="1100" dirty="0"/>
              <a:t> </a:t>
            </a:r>
          </a:p>
          <a:p>
            <a:pPr lvl="1"/>
            <a:endParaRPr lang="en-US" sz="1100" dirty="0"/>
          </a:p>
          <a:p>
            <a:pPr lvl="1"/>
            <a:r>
              <a:rPr lang="en-US" sz="1100" dirty="0"/>
              <a:t>“Machine learning algorithms can figure out how to perform important tasks by generalizing from examples.” </a:t>
            </a:r>
            <a:br>
              <a:rPr lang="en-US" sz="1100" dirty="0"/>
            </a:br>
            <a:r>
              <a:rPr lang="en-US" sz="1100" dirty="0"/>
              <a:t>	– </a:t>
            </a:r>
            <a:r>
              <a:rPr lang="en-US" sz="1100" dirty="0">
                <a:hlinkClick r:id="rId6"/>
              </a:rPr>
              <a:t>University of Washington</a:t>
            </a:r>
            <a:r>
              <a:rPr lang="en-US" sz="1100" dirty="0"/>
              <a:t> </a:t>
            </a:r>
          </a:p>
          <a:p>
            <a:pPr lvl="1"/>
            <a:endParaRPr lang="en-US" sz="1100" dirty="0"/>
          </a:p>
          <a:p>
            <a:pPr lvl="1"/>
            <a:r>
              <a:rPr lang="en-US" sz="1100" dirty="0"/>
              <a:t>“The field of Machine Learning seeks to answer the question “How can we build computer systems that automatically improve with experience, and what are the fundamental laws that govern all learning processes?” </a:t>
            </a:r>
            <a:br>
              <a:rPr lang="en-US" sz="1100" dirty="0"/>
            </a:br>
            <a:r>
              <a:rPr lang="en-US" sz="1100" dirty="0"/>
              <a:t>	– </a:t>
            </a:r>
            <a:r>
              <a:rPr lang="en-US" sz="1100" dirty="0">
                <a:hlinkClick r:id="rId7"/>
              </a:rPr>
              <a:t>Carnegie Mellon University</a:t>
            </a:r>
            <a:endParaRPr lang="en-US" sz="1100" dirty="0">
              <a:effectLst/>
            </a:endParaRPr>
          </a:p>
        </p:txBody>
      </p:sp>
    </p:spTree>
    <p:extLst>
      <p:ext uri="{BB962C8B-B14F-4D97-AF65-F5344CB8AC3E}">
        <p14:creationId xmlns:p14="http://schemas.microsoft.com/office/powerpoint/2010/main" val="12111371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560570"/>
            <a:ext cx="6056415" cy="4320540"/>
          </a:xfrm>
          <a:prstGeom prst="rect">
            <a:avLst/>
          </a:prstGeom>
          <a:solidFill>
            <a:schemeClr val="bg1"/>
          </a:solidFill>
        </p:spPr>
        <p:txBody>
          <a:bodyPr lIns="96661" tIns="48331" rIns="96661" bIns="48331"/>
          <a:lstStyle/>
          <a:p>
            <a:r>
              <a:rPr lang="en-US" sz="1100" b="1" dirty="0"/>
              <a:t>Machine Learning </a:t>
            </a:r>
            <a:r>
              <a:rPr lang="en-US" sz="1100" i="1" dirty="0"/>
              <a:t>(continued)</a:t>
            </a:r>
            <a:endParaRPr lang="en-US" sz="1100" b="1" dirty="0"/>
          </a:p>
          <a:p>
            <a:endParaRPr lang="en-US" sz="1100" dirty="0"/>
          </a:p>
          <a:p>
            <a:r>
              <a:rPr lang="en-US" sz="1100" dirty="0"/>
              <a:t>Machine learning algorithms are implemented as libraries and functions in the Spark, R and Python environments mentioned before. For example, the </a:t>
            </a:r>
            <a:r>
              <a:rPr lang="en-US" sz="1100" dirty="0" err="1"/>
              <a:t>scikit</a:t>
            </a:r>
            <a:r>
              <a:rPr lang="en-US" sz="1100" dirty="0"/>
              <a:t>-learn package in Python has Tree Classifier algorithms and R has </a:t>
            </a:r>
            <a:r>
              <a:rPr lang="en-US" sz="1100" dirty="0" err="1"/>
              <a:t>kMeans</a:t>
            </a:r>
            <a:r>
              <a:rPr lang="en-US" sz="1100" dirty="0"/>
              <a:t> and </a:t>
            </a:r>
            <a:r>
              <a:rPr lang="en-US" sz="1100" dirty="0" err="1"/>
              <a:t>kNN</a:t>
            </a:r>
            <a:r>
              <a:rPr lang="en-US" sz="1100" dirty="0"/>
              <a:t> built in. Both languages come well stocked with useful machine learning algorithms built in, these are just a couple.</a:t>
            </a:r>
          </a:p>
          <a:p>
            <a:endParaRPr lang="en-US" sz="1100" dirty="0"/>
          </a:p>
          <a:p>
            <a:pPr lvl="1"/>
            <a:r>
              <a:rPr lang="en-US" sz="1100" i="1" dirty="0">
                <a:hlinkClick r:id="rId3"/>
              </a:rPr>
              <a:t>http://scikit-learn.org/stable/</a:t>
            </a:r>
            <a:r>
              <a:rPr lang="en-US" sz="1100" i="1" dirty="0"/>
              <a:t> is the link to the Python library</a:t>
            </a:r>
          </a:p>
        </p:txBody>
      </p:sp>
    </p:spTree>
    <p:extLst>
      <p:ext uri="{BB962C8B-B14F-4D97-AF65-F5344CB8AC3E}">
        <p14:creationId xmlns:p14="http://schemas.microsoft.com/office/powerpoint/2010/main" val="17848481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70015" y="4560570"/>
            <a:ext cx="6163293" cy="4320540"/>
          </a:xfrm>
          <a:prstGeom prst="rect">
            <a:avLst/>
          </a:prstGeom>
          <a:solidFill>
            <a:schemeClr val="bg1"/>
          </a:solidFill>
        </p:spPr>
        <p:txBody>
          <a:bodyPr lIns="96661" tIns="48331" rIns="96661" bIns="48331"/>
          <a:lstStyle/>
          <a:p>
            <a:r>
              <a:rPr lang="en-US" sz="1100" b="1" dirty="0"/>
              <a:t>The importance of data visualization </a:t>
            </a:r>
          </a:p>
          <a:p>
            <a:endParaRPr lang="en-US" sz="1100" b="1" dirty="0"/>
          </a:p>
          <a:p>
            <a:r>
              <a:rPr lang="en-US" sz="1100" dirty="0"/>
              <a:t>Data visualizations come in many forms.  Everything from simple excel spreadsheets to full BI packages that allow you to build complex dashboards or provide reporting on AI projects require effective visualization.</a:t>
            </a:r>
          </a:p>
          <a:p>
            <a:endParaRPr lang="en-US" sz="1100" dirty="0"/>
          </a:p>
          <a:p>
            <a:r>
              <a:rPr lang="en-US" sz="1100" dirty="0"/>
              <a:t>It is critical that you define your organizations needs before trying to decide on a tool. This decision can be affected by monetary considerations, technical capabilities, infrastructure issues, and more.</a:t>
            </a:r>
          </a:p>
          <a:p>
            <a:endParaRPr lang="en-US" sz="1100" dirty="0"/>
          </a:p>
          <a:p>
            <a:r>
              <a:rPr lang="en-US" sz="1100" dirty="0"/>
              <a:t>In the end you are trying to identify the quickest, cheapest, most compelling and effective way of communicating your analysis.</a:t>
            </a:r>
          </a:p>
          <a:p>
            <a:endParaRPr lang="en-US" sz="1100" dirty="0"/>
          </a:p>
        </p:txBody>
      </p:sp>
    </p:spTree>
    <p:extLst>
      <p:ext uri="{BB962C8B-B14F-4D97-AF65-F5344CB8AC3E}">
        <p14:creationId xmlns:p14="http://schemas.microsoft.com/office/powerpoint/2010/main" val="41170011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560570"/>
            <a:ext cx="6163293" cy="4320540"/>
          </a:xfrm>
          <a:prstGeom prst="rect">
            <a:avLst/>
          </a:prstGeom>
          <a:solidFill>
            <a:schemeClr val="bg1"/>
          </a:solidFill>
        </p:spPr>
        <p:txBody>
          <a:bodyPr lIns="96661" tIns="48331" rIns="96661" bIns="48331"/>
          <a:lstStyle/>
          <a:p>
            <a:r>
              <a:rPr lang="en-US" sz="1100" b="1" dirty="0"/>
              <a:t>Tableau for data visualization</a:t>
            </a:r>
          </a:p>
          <a:p>
            <a:endParaRPr lang="en-US" sz="1100" b="1" dirty="0"/>
          </a:p>
          <a:p>
            <a:r>
              <a:rPr lang="en-US" sz="1100" dirty="0"/>
              <a:t>Tableau is an application that helps people analyze and visualize data. It is available for license at www.tableau.com/</a:t>
            </a:r>
          </a:p>
          <a:p>
            <a:endParaRPr lang="en-US" sz="1100" dirty="0"/>
          </a:p>
          <a:p>
            <a:r>
              <a:rPr lang="en-US" sz="1100" dirty="0"/>
              <a:t>This is an example of a product that provides a platform for building reports and sharing them with colleagues.  It does have a public (free) version as well as commercial licenses allowing new data analysts to learn the core skills without paying enterprise prices right from the beginning.  </a:t>
            </a:r>
          </a:p>
          <a:p>
            <a:endParaRPr lang="en-US" sz="1100" dirty="0"/>
          </a:p>
          <a:p>
            <a:endParaRPr lang="en-US" sz="1100" dirty="0"/>
          </a:p>
        </p:txBody>
      </p:sp>
    </p:spTree>
    <p:extLst>
      <p:ext uri="{BB962C8B-B14F-4D97-AF65-F5344CB8AC3E}">
        <p14:creationId xmlns:p14="http://schemas.microsoft.com/office/powerpoint/2010/main" val="26625852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81891" y="4560570"/>
            <a:ext cx="6115791" cy="4320540"/>
          </a:xfrm>
          <a:prstGeom prst="rect">
            <a:avLst/>
          </a:prstGeom>
          <a:solidFill>
            <a:schemeClr val="bg1"/>
          </a:solidFill>
        </p:spPr>
        <p:txBody>
          <a:bodyPr lIns="96661" tIns="48331" rIns="96661" bIns="48331"/>
          <a:lstStyle/>
          <a:p>
            <a:r>
              <a:rPr lang="en-US" sz="1100" b="1" dirty="0"/>
              <a:t>Solutions must be integrative.</a:t>
            </a:r>
          </a:p>
          <a:p>
            <a:endParaRPr lang="en-US" sz="1100" dirty="0"/>
          </a:p>
          <a:p>
            <a:r>
              <a:rPr lang="en-US" sz="1100" dirty="0"/>
              <a:t>In the relational DB section we discussed the concept of bridge tables with regards to traditional databases.  This is not the only place where a bridge table may be needed in the modern data landscape.</a:t>
            </a:r>
          </a:p>
          <a:p>
            <a:endParaRPr lang="en-US" sz="1100" dirty="0"/>
          </a:p>
          <a:p>
            <a:r>
              <a:rPr lang="en-US" sz="1100" dirty="0"/>
              <a:t>In order to provide full analysis it is important to bring together many diverse potential data sources. In a successful analytics you will need to consider how to tie these sources together. </a:t>
            </a:r>
          </a:p>
          <a:p>
            <a:r>
              <a:rPr lang="en-US" sz="1100" dirty="0"/>
              <a:t> </a:t>
            </a:r>
          </a:p>
          <a:p>
            <a:pPr marL="628650" lvl="1" indent="-171450">
              <a:buFont typeface="Arial" pitchFamily="34" charset="0"/>
              <a:buChar char="•"/>
            </a:pPr>
            <a:r>
              <a:rPr lang="en-US" sz="1100" dirty="0"/>
              <a:t>	What commonalities exist?  </a:t>
            </a:r>
          </a:p>
          <a:p>
            <a:pPr marL="628650" lvl="1" indent="-171450">
              <a:buFont typeface="Arial" pitchFamily="34" charset="0"/>
              <a:buChar char="•"/>
            </a:pPr>
            <a:r>
              <a:rPr lang="en-US" sz="1100" dirty="0"/>
              <a:t>	Are they tied to similar metrics and/or scales?</a:t>
            </a:r>
          </a:p>
          <a:p>
            <a:pPr marL="628650" lvl="1" indent="-171450">
              <a:buFont typeface="Arial" pitchFamily="34" charset="0"/>
              <a:buChar char="•"/>
            </a:pPr>
            <a:r>
              <a:rPr lang="en-US" sz="1100" dirty="0"/>
              <a:t>	How can/should these data sets be used together?</a:t>
            </a:r>
          </a:p>
          <a:p>
            <a:pPr marL="628650" lvl="1" indent="-171450">
              <a:buFont typeface="Arial" pitchFamily="34" charset="0"/>
              <a:buChar char="•"/>
            </a:pPr>
            <a:r>
              <a:rPr lang="en-US" sz="1100" dirty="0"/>
              <a:t>	Which components add meaningful context to your analysis?</a:t>
            </a:r>
          </a:p>
          <a:p>
            <a:endParaRPr lang="en-US" sz="1100" dirty="0"/>
          </a:p>
          <a:p>
            <a:r>
              <a:rPr lang="en-US" sz="1100" dirty="0"/>
              <a:t>It is not enough to simply build a pretty graph… That visualization is the culmination of the full ecosystem at work.</a:t>
            </a:r>
          </a:p>
        </p:txBody>
      </p:sp>
    </p:spTree>
    <p:extLst>
      <p:ext uri="{BB962C8B-B14F-4D97-AF65-F5344CB8AC3E}">
        <p14:creationId xmlns:p14="http://schemas.microsoft.com/office/powerpoint/2010/main" val="34308674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605642" y="4404361"/>
            <a:ext cx="6068290" cy="4751514"/>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r>
              <a:rPr lang="en-US" sz="1300" b="1" dirty="0">
                <a:solidFill>
                  <a:schemeClr val="bg1">
                    <a:lumMod val="50000"/>
                  </a:schemeClr>
                </a:solidFill>
              </a:rPr>
              <a:t>Please answer:</a:t>
            </a:r>
          </a:p>
          <a:p>
            <a:endParaRPr lang="en-US" sz="1100" b="1" dirty="0"/>
          </a:p>
          <a:p>
            <a:r>
              <a:rPr lang="en-US" sz="1100" b="1" dirty="0"/>
              <a:t>What have you learned about AI that you didn’t know before?</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ideas do you have for possible use cases of AI?</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are some actions you can take now to begin advancing AI initiatives in your own work?</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605642" y="4404361"/>
            <a:ext cx="6068290" cy="4751514"/>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r>
              <a:rPr lang="en-US" sz="1300" b="1" dirty="0">
                <a:solidFill>
                  <a:schemeClr val="bg1">
                    <a:lumMod val="50000"/>
                  </a:schemeClr>
                </a:solidFill>
              </a:rPr>
              <a:t>Please answer:</a:t>
            </a:r>
          </a:p>
          <a:p>
            <a:endParaRPr lang="en-US" sz="1100" b="1" dirty="0"/>
          </a:p>
          <a:p>
            <a:r>
              <a:rPr lang="en-US" sz="1100" b="1" dirty="0"/>
              <a:t>What have you learned about AI that you didn’t know before?</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ideas do you have for possible use cases of AI?</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are some actions you can take now to begin advancing AI initiatives in your own work?</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p:txBody>
      </p:sp>
    </p:spTree>
    <p:extLst>
      <p:ext uri="{BB962C8B-B14F-4D97-AF65-F5344CB8AC3E}">
        <p14:creationId xmlns:p14="http://schemas.microsoft.com/office/powerpoint/2010/main" val="26423533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731838" y="4404361"/>
            <a:ext cx="5851525" cy="4511040"/>
          </a:xfrm>
          <a:prstGeom prst="rect">
            <a:avLst/>
          </a:prstGeom>
          <a:no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algn="ctr"/>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12979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81891" y="4621213"/>
            <a:ext cx="6139543" cy="4154652"/>
          </a:xfrm>
          <a:prstGeom prst="rect">
            <a:avLst/>
          </a:prstGeom>
          <a:solidFill>
            <a:schemeClr val="bg1"/>
          </a:solidFill>
        </p:spPr>
        <p:txBody>
          <a:bodyPr/>
          <a:lstStyle/>
          <a:p>
            <a:r>
              <a:rPr lang="en-US" sz="1000" i="1" dirty="0"/>
              <a:t>Source – acceleratingbiz.com/proof-point/future-artificial-intelligence/</a:t>
            </a:r>
          </a:p>
          <a:p>
            <a:endParaRPr lang="en-US" sz="1100" b="1" dirty="0"/>
          </a:p>
          <a:p>
            <a:r>
              <a:rPr lang="en-US" sz="1100" b="1" dirty="0"/>
              <a:t>Is AGI even possible?</a:t>
            </a:r>
          </a:p>
          <a:p>
            <a:endParaRPr lang="en-US" sz="1100" b="1" i="1" dirty="0"/>
          </a:p>
          <a:p>
            <a:r>
              <a:rPr lang="en-US" sz="1100" dirty="0"/>
              <a:t>This is an important question, but we won’t spend much time on AGI in this session beyond the current discussion, because there’s little practical application to be gained and AGI. Still, the trends in AI tie to potential developments in the future, and even if AGI is distant or not possible, it’s the possibilities between then and now that practical value.  </a:t>
            </a:r>
          </a:p>
          <a:p>
            <a:endParaRPr lang="en-US" sz="1100" dirty="0"/>
          </a:p>
          <a:p>
            <a:r>
              <a:rPr lang="en-US" sz="1100" dirty="0"/>
              <a:t>Kevin Hill, PhD, one of the contributors to this class, is one of those skeptics that thinks that maybe strong AGI isn’t really that possible. To be 10x as smart as a human, he says, “Might require more computation that is available in the universe.” Some good neuro studies show that humans are near the mathematically defined limit for information processing. The human brain runs on just 100 watts, whereas a single modern GPU takes 900 W, and 9 humans are way smarter than one GPU. Another big blocker to AGI is single-trial learning. Right now machines needs thousands of examples to learn from.</a:t>
            </a:r>
          </a:p>
          <a:p>
            <a:endParaRPr lang="en-US" sz="1100" dirty="0"/>
          </a:p>
          <a:p>
            <a:r>
              <a:rPr lang="en-US" sz="1100" dirty="0"/>
              <a:t>BUT in repeated contests small advantages snowball, and there are huge advantages to be gained in processing different TYPES of data than humans are optimized for. And many scientists and prominent leaders in the AI and technology community have concerns about the future of AI and what it might mean for humanity.</a:t>
            </a:r>
          </a:p>
        </p:txBody>
      </p:sp>
    </p:spTree>
    <p:extLst>
      <p:ext uri="{BB962C8B-B14F-4D97-AF65-F5344CB8AC3E}">
        <p14:creationId xmlns:p14="http://schemas.microsoft.com/office/powerpoint/2010/main" val="302357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341313"/>
            <a:ext cx="7296150" cy="4103687"/>
          </a:xfrm>
        </p:spPr>
      </p:sp>
      <p:sp>
        <p:nvSpPr>
          <p:cNvPr id="3" name="Notes Placeholder 2"/>
          <p:cNvSpPr>
            <a:spLocks noGrp="1"/>
          </p:cNvSpPr>
          <p:nvPr>
            <p:ph type="body" idx="1"/>
          </p:nvPr>
        </p:nvSpPr>
        <p:spPr>
          <a:xfrm>
            <a:off x="641268" y="4621213"/>
            <a:ext cx="6044540" cy="4000273"/>
          </a:xfrm>
          <a:prstGeom prst="rect">
            <a:avLst/>
          </a:prstGeom>
          <a:solidFill>
            <a:schemeClr val="bg1"/>
          </a:solidFill>
        </p:spPr>
        <p:txBody>
          <a:bodyPr/>
          <a:lstStyle/>
          <a:p>
            <a:r>
              <a:rPr lang="en-US" sz="1000" i="1" dirty="0"/>
              <a:t>Source: Gartner</a:t>
            </a:r>
            <a:endParaRPr lang="en-US" sz="1100" i="1" dirty="0"/>
          </a:p>
          <a:p>
            <a:endParaRPr lang="en-US" sz="1100" dirty="0"/>
          </a:p>
          <a:p>
            <a:r>
              <a:rPr lang="en-US" sz="1100" dirty="0"/>
              <a:t>Most companies live at the bottom left. It is risky to skip a step without major new investments in people and systems.</a:t>
            </a:r>
          </a:p>
        </p:txBody>
      </p:sp>
    </p:spTree>
    <p:extLst>
      <p:ext uri="{BB962C8B-B14F-4D97-AF65-F5344CB8AC3E}">
        <p14:creationId xmlns:p14="http://schemas.microsoft.com/office/powerpoint/2010/main" val="305752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a:p>
            <a:endParaRPr lang="en-US" sz="1000" dirty="0"/>
          </a:p>
        </p:txBody>
      </p:sp>
    </p:spTree>
    <p:extLst>
      <p:ext uri="{BB962C8B-B14F-4D97-AF65-F5344CB8AC3E}">
        <p14:creationId xmlns:p14="http://schemas.microsoft.com/office/powerpoint/2010/main" val="2951652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a:p>
            <a:endParaRPr lang="en-US" sz="1000" dirty="0"/>
          </a:p>
        </p:txBody>
      </p:sp>
    </p:spTree>
    <p:extLst>
      <p:ext uri="{BB962C8B-B14F-4D97-AF65-F5344CB8AC3E}">
        <p14:creationId xmlns:p14="http://schemas.microsoft.com/office/powerpoint/2010/main" val="1279236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p:txBody>
      </p:sp>
    </p:spTree>
    <p:extLst>
      <p:ext uri="{BB962C8B-B14F-4D97-AF65-F5344CB8AC3E}">
        <p14:creationId xmlns:p14="http://schemas.microsoft.com/office/powerpoint/2010/main" val="295165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05470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61686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67475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9465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135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4730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92933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561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27512" y="4560888"/>
            <a:ext cx="6317672" cy="4319587"/>
          </a:xfrm>
          <a:prstGeom prst="rect">
            <a:avLst/>
          </a:prstGeom>
          <a:solidFill>
            <a:schemeClr val="bg1"/>
          </a:solidFill>
        </p:spPr>
        <p:txBody>
          <a:bodyPr/>
          <a:lstStyle/>
          <a:p>
            <a:r>
              <a:rPr lang="en-US" sz="1100" dirty="0"/>
              <a:t>The man depicted in this photo is Alan Turing.</a:t>
            </a:r>
          </a:p>
        </p:txBody>
      </p:sp>
    </p:spTree>
    <p:extLst>
      <p:ext uri="{BB962C8B-B14F-4D97-AF65-F5344CB8AC3E}">
        <p14:creationId xmlns:p14="http://schemas.microsoft.com/office/powerpoint/2010/main" val="2951652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70016" y="4621213"/>
            <a:ext cx="6103916" cy="4214029"/>
          </a:xfrm>
          <a:prstGeom prst="rect">
            <a:avLst/>
          </a:prstGeom>
          <a:solidFill>
            <a:schemeClr val="bg1"/>
          </a:solidFill>
        </p:spPr>
        <p:txBody>
          <a:bodyPr/>
          <a:lstStyle/>
          <a:p>
            <a:pPr lvl="0">
              <a:defRPr/>
            </a:pPr>
            <a:r>
              <a:rPr lang="en-US" sz="1000" i="1" dirty="0"/>
              <a:t>Source: </a:t>
            </a:r>
            <a:r>
              <a:rPr lang="en-US" sz="1000" i="1" dirty="0" err="1"/>
              <a:t>Homstock</a:t>
            </a:r>
            <a:r>
              <a:rPr lang="en-US" sz="1000" i="1" dirty="0"/>
              <a:t>, Peter. Harvard University 2017</a:t>
            </a:r>
          </a:p>
          <a:p>
            <a:pPr lvl="0">
              <a:defRPr/>
            </a:pPr>
            <a:endParaRPr lang="en-US" sz="1000" i="1" dirty="0"/>
          </a:p>
          <a:p>
            <a:pPr lvl="0">
              <a:defRPr/>
            </a:pPr>
            <a:r>
              <a:rPr lang="en-US" sz="1100" b="1" dirty="0"/>
              <a:t>The first OCR system was adopted by the US post office in 1965.</a:t>
            </a:r>
          </a:p>
          <a:p>
            <a:pPr marL="628650" lvl="1" indent="-171450">
              <a:buFont typeface="Arial" pitchFamily="34" charset="0"/>
              <a:buChar char="•"/>
              <a:defRPr/>
            </a:pPr>
            <a:r>
              <a:rPr lang="en-US" sz="1100" dirty="0"/>
              <a:t>Powered by a an early neural network</a:t>
            </a:r>
          </a:p>
          <a:p>
            <a:pPr marL="628650" lvl="1" indent="-171450">
              <a:buFont typeface="Arial" pitchFamily="34" charset="0"/>
              <a:buChar char="•"/>
              <a:defRPr/>
            </a:pPr>
            <a:r>
              <a:rPr lang="en-US" sz="1100" dirty="0"/>
              <a:t>Among original success stories of NN </a:t>
            </a:r>
          </a:p>
          <a:p>
            <a:pPr lvl="0">
              <a:defRPr/>
            </a:pPr>
            <a:endParaRPr lang="en-US" sz="1100" dirty="0"/>
          </a:p>
          <a:p>
            <a:pPr lvl="0">
              <a:defRPr/>
            </a:pPr>
            <a:r>
              <a:rPr lang="en-US" sz="1100" b="1" dirty="0"/>
              <a:t>Currently:</a:t>
            </a:r>
          </a:p>
          <a:p>
            <a:pPr marL="628650" lvl="1" indent="-171450">
              <a:buFont typeface="Arial" pitchFamily="34" charset="0"/>
              <a:buChar char="•"/>
              <a:defRPr/>
            </a:pPr>
            <a:r>
              <a:rPr lang="en-US" sz="1100" dirty="0"/>
              <a:t>55 million hand-addressed s-mail each day ◦ 83% are automatically processed</a:t>
            </a:r>
          </a:p>
          <a:p>
            <a:pPr marL="628650" lvl="1" indent="-171450">
              <a:buFont typeface="Arial" pitchFamily="34" charset="0"/>
              <a:buChar char="•"/>
              <a:defRPr/>
            </a:pPr>
            <a:r>
              <a:rPr lang="en-US" sz="1100" dirty="0"/>
              <a:t>Accuracy &gt; 98%</a:t>
            </a:r>
          </a:p>
          <a:p>
            <a:pPr marL="628650" lvl="1" indent="-171450">
              <a:buFont typeface="Arial" pitchFamily="34" charset="0"/>
              <a:buChar char="•"/>
              <a:defRPr/>
            </a:pPr>
            <a:r>
              <a:rPr lang="en-US" sz="1100" dirty="0"/>
              <a:t>Saved $100 million during first year (1997) </a:t>
            </a:r>
          </a:p>
          <a:p>
            <a:pPr lvl="0">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endParaRPr lang="en-US" i="1" dirty="0"/>
          </a:p>
        </p:txBody>
      </p:sp>
    </p:spTree>
    <p:extLst>
      <p:ext uri="{BB962C8B-B14F-4D97-AF65-F5344CB8AC3E}">
        <p14:creationId xmlns:p14="http://schemas.microsoft.com/office/powerpoint/2010/main" val="2880215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6304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81891" y="4560888"/>
            <a:ext cx="6163293" cy="4319587"/>
          </a:xfrm>
          <a:prstGeom prst="rect">
            <a:avLst/>
          </a:prstGeom>
          <a:solidFill>
            <a:schemeClr val="bg1"/>
          </a:solidFill>
        </p:spPr>
        <p:txBody>
          <a:bodyPr/>
          <a:lstStyle/>
          <a:p>
            <a:r>
              <a:rPr lang="en-US" sz="1100" b="1" dirty="0"/>
              <a:t>Neural networks: key facts</a:t>
            </a:r>
          </a:p>
          <a:p>
            <a:pPr marL="628650" lvl="1" indent="-171450">
              <a:buFont typeface="Arial" pitchFamily="34" charset="0"/>
              <a:buChar char="•"/>
            </a:pPr>
            <a:r>
              <a:rPr lang="en-US" sz="1100" dirty="0"/>
              <a:t> NN are non-linear as a whole</a:t>
            </a:r>
          </a:p>
          <a:p>
            <a:pPr marL="628650" lvl="1" indent="-171450">
              <a:buFont typeface="Arial" pitchFamily="34" charset="0"/>
              <a:buChar char="•"/>
            </a:pPr>
            <a:r>
              <a:rPr lang="en-US" sz="1100" dirty="0"/>
              <a:t>Can have linear processing units</a:t>
            </a:r>
          </a:p>
          <a:p>
            <a:pPr marL="628650" lvl="1" indent="-171450">
              <a:buFont typeface="Arial" pitchFamily="34" charset="0"/>
              <a:buChar char="•"/>
            </a:pPr>
            <a:r>
              <a:rPr lang="en-US" sz="1100" dirty="0"/>
              <a:t>Still trying to find a function f to map input x to output y with minimal loss</a:t>
            </a:r>
          </a:p>
          <a:p>
            <a:pPr marL="628650" lvl="1" indent="-171450">
              <a:buFont typeface="Arial" pitchFamily="34" charset="0"/>
              <a:buChar char="•"/>
            </a:pPr>
            <a:r>
              <a:rPr lang="en-US" sz="1100" dirty="0"/>
              <a:t>Able to learn from examples</a:t>
            </a:r>
          </a:p>
          <a:p>
            <a:pPr marL="628650" lvl="1" indent="-171450">
              <a:buFont typeface="Arial" pitchFamily="34" charset="0"/>
              <a:buChar char="•"/>
            </a:pPr>
            <a:r>
              <a:rPr lang="en-US" sz="1100" dirty="0"/>
              <a:t>Deep learning is great at finding complex relationships </a:t>
            </a:r>
          </a:p>
          <a:p>
            <a:pPr marL="628650" lvl="1" indent="-171450">
              <a:buFont typeface="Arial" pitchFamily="34" charset="0"/>
              <a:buChar char="•"/>
            </a:pPr>
            <a:r>
              <a:rPr lang="en-US" sz="1100" dirty="0"/>
              <a:t>Rules for manipulation of input are learned not preloaded</a:t>
            </a:r>
          </a:p>
          <a:p>
            <a:pPr marL="628650" lvl="1" indent="-171450">
              <a:buFont typeface="Arial" pitchFamily="34" charset="0"/>
              <a:buChar char="•"/>
            </a:pPr>
            <a:r>
              <a:rPr lang="en-US" sz="1100" dirty="0"/>
              <a:t>The network architecture is predefined but changes its architecture based on the outputs that the network creates</a:t>
            </a:r>
          </a:p>
          <a:p>
            <a:pPr marL="628650" lvl="1" indent="-171450">
              <a:buFont typeface="Arial" pitchFamily="34" charset="0"/>
              <a:buChar char="•"/>
            </a:pPr>
            <a:r>
              <a:rPr lang="en-US" sz="1100" dirty="0"/>
              <a:t>Fault tolerant</a:t>
            </a:r>
          </a:p>
          <a:p>
            <a:pPr lvl="1"/>
            <a:endParaRPr lang="en-US" sz="1100" dirty="0"/>
          </a:p>
          <a:p>
            <a:r>
              <a:rPr lang="en-US" sz="1100" b="1" dirty="0"/>
              <a:t>Brain vs. Computer?</a:t>
            </a:r>
          </a:p>
          <a:p>
            <a:pPr lvl="1"/>
            <a:r>
              <a:rPr lang="en-US" sz="1100" b="1" dirty="0"/>
              <a:t>Connections</a:t>
            </a:r>
          </a:p>
          <a:p>
            <a:pPr lvl="2"/>
            <a:r>
              <a:rPr lang="en-US" sz="1100" dirty="0"/>
              <a:t>100 billion neurons in brain</a:t>
            </a:r>
          </a:p>
          <a:p>
            <a:pPr lvl="2"/>
            <a:r>
              <a:rPr lang="en-US" sz="1100" dirty="0"/>
              <a:t>Core I7 has 1.4 billion transistors</a:t>
            </a:r>
          </a:p>
          <a:p>
            <a:pPr lvl="2"/>
            <a:r>
              <a:rPr lang="en-US" sz="1100" dirty="0"/>
              <a:t>Iphone8 has 4.3 billion transistors </a:t>
            </a:r>
          </a:p>
          <a:p>
            <a:pPr lvl="1"/>
            <a:r>
              <a:rPr lang="en-US" sz="1100" b="1" dirty="0"/>
              <a:t>Neuron switching time 0.001 sec </a:t>
            </a:r>
          </a:p>
          <a:p>
            <a:pPr lvl="2"/>
            <a:r>
              <a:rPr lang="en-US" sz="1100" dirty="0"/>
              <a:t>Much slower than transistors (1GHz) </a:t>
            </a:r>
          </a:p>
          <a:p>
            <a:pPr lvl="1"/>
            <a:r>
              <a:rPr lang="en-US" sz="1100" b="1" dirty="0"/>
              <a:t>Power:</a:t>
            </a:r>
          </a:p>
          <a:p>
            <a:pPr lvl="2"/>
            <a:r>
              <a:rPr lang="en-US" sz="1100" dirty="0"/>
              <a:t>Brain 20W </a:t>
            </a:r>
          </a:p>
          <a:p>
            <a:pPr lvl="2"/>
            <a:r>
              <a:rPr lang="en-US" sz="1100" dirty="0"/>
              <a:t> Core i7-920 120W </a:t>
            </a:r>
          </a:p>
          <a:p>
            <a:pPr lvl="1"/>
            <a:r>
              <a:rPr lang="en-US" sz="1100" b="1" dirty="0"/>
              <a:t>Connections</a:t>
            </a:r>
          </a:p>
          <a:p>
            <a:pPr lvl="2"/>
            <a:r>
              <a:rPr lang="en-US" sz="1100" dirty="0"/>
              <a:t>10K-100K connections per neuron</a:t>
            </a:r>
          </a:p>
          <a:p>
            <a:pPr lvl="2"/>
            <a:r>
              <a:rPr lang="en-US" sz="1100" dirty="0"/>
              <a:t>Few for computer -&gt; bus architecture</a:t>
            </a:r>
          </a:p>
          <a:p>
            <a:pPr lvl="1"/>
            <a:endParaRPr lang="en-US" sz="1100" dirty="0"/>
          </a:p>
          <a:p>
            <a:pPr lvl="1"/>
            <a:endParaRPr lang="en-US" sz="1100" dirty="0"/>
          </a:p>
          <a:p>
            <a:endParaRPr lang="en-US" sz="1100" dirty="0"/>
          </a:p>
          <a:p>
            <a:endParaRPr lang="en-US" sz="1100" dirty="0"/>
          </a:p>
        </p:txBody>
      </p:sp>
    </p:spTree>
    <p:extLst>
      <p:ext uri="{BB962C8B-B14F-4D97-AF65-F5344CB8AC3E}">
        <p14:creationId xmlns:p14="http://schemas.microsoft.com/office/powerpoint/2010/main" val="2862786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456113"/>
            <a:ext cx="6222670" cy="4424363"/>
          </a:xfrm>
          <a:prstGeom prst="rect">
            <a:avLst/>
          </a:prstGeom>
          <a:solidFill>
            <a:schemeClr val="bg1"/>
          </a:solidFill>
        </p:spPr>
        <p:txBody>
          <a:bodyPr/>
          <a:lstStyle/>
          <a:p>
            <a:r>
              <a:rPr lang="en-US" sz="1100" b="1" dirty="0"/>
              <a:t>Black box AI and the “</a:t>
            </a:r>
            <a:r>
              <a:rPr lang="en-US" sz="1100" b="1" dirty="0" err="1"/>
              <a:t>explainability</a:t>
            </a:r>
            <a:r>
              <a:rPr lang="en-US" sz="1100" b="1" dirty="0"/>
              <a:t>” problem</a:t>
            </a:r>
          </a:p>
          <a:p>
            <a:endParaRPr lang="en-US" sz="1100" b="1" dirty="0"/>
          </a:p>
          <a:p>
            <a:r>
              <a:rPr lang="en-US" sz="1100" dirty="0"/>
              <a:t>The problem of “black box” AI is an important consideration in today’s landscape. Anyone working with or attempting to understand AI should be familiar with this debate.</a:t>
            </a:r>
          </a:p>
          <a:p>
            <a:endParaRPr lang="en-US" sz="1100" dirty="0"/>
          </a:p>
          <a:p>
            <a:r>
              <a:rPr lang="en-US" sz="1100" dirty="0"/>
              <a:t>“White box” AI can be understood as an AI application which can be traced and explained throughout every step of its operation. The problem is that many of the most interesting applications of AI rely on machine operations that are set in motion by human creators who do not then fully understand how the AI arrives at its outputs.</a:t>
            </a:r>
          </a:p>
          <a:p>
            <a:endParaRPr lang="en-US" sz="1100" dirty="0"/>
          </a:p>
          <a:p>
            <a:r>
              <a:rPr lang="en-US" sz="1100" dirty="0"/>
              <a:t>Even if an AI application is not truly a “black box” it can present challenges for its stakeholders if it is not easy to explain. Consider a basic example: At its simplest, a deep learning algorithm or neural network may be only a series of recursive linear regression analyses. Although linear regression is straightforward and well-understood, nesting many linear regression algorithms together can quickly create an application which produces difficult-to-explain outputs or which is simply difficult to explain to a non-technical audience. Therefore, it may be challenging to integrate into audit requirements, regulator, or senior decision makers. </a:t>
            </a:r>
            <a:r>
              <a:rPr lang="en-US" sz="1100" b="1" dirty="0"/>
              <a:t>Here are a few common challenges presented by the question of black box AI: </a:t>
            </a:r>
            <a:r>
              <a:rPr lang="en-US" sz="1100" dirty="0"/>
              <a:t> </a:t>
            </a:r>
          </a:p>
          <a:p>
            <a:pPr lvl="1"/>
            <a:endParaRPr lang="en-US" sz="1100" dirty="0"/>
          </a:p>
          <a:p>
            <a:pPr marL="628650" lvl="1" indent="-171450">
              <a:buFont typeface="Arial" pitchFamily="34" charset="0"/>
              <a:buChar char="•"/>
            </a:pPr>
            <a:r>
              <a:rPr lang="en-US" sz="1100" dirty="0"/>
              <a:t>Users may be reluctant to adopt the application if how it works is not well understood</a:t>
            </a:r>
          </a:p>
          <a:p>
            <a:pPr marL="628650" lvl="1" indent="-171450">
              <a:buFont typeface="Arial" pitchFamily="34" charset="0"/>
              <a:buChar char="•"/>
            </a:pPr>
            <a:r>
              <a:rPr lang="en-US" sz="1100" dirty="0"/>
              <a:t>Regulatory, audit and compliance requirements may be impossible to meet if an application’s behavior can’t be thoroughly explained</a:t>
            </a:r>
          </a:p>
          <a:p>
            <a:pPr marL="628650" lvl="1" indent="-171450">
              <a:buFont typeface="Arial" pitchFamily="34" charset="0"/>
              <a:buChar char="•"/>
            </a:pPr>
            <a:r>
              <a:rPr lang="en-US" sz="1100" dirty="0"/>
              <a:t>Improvements and troubleshooting can be difficult if an AI is a black box</a:t>
            </a:r>
          </a:p>
          <a:p>
            <a:pPr marL="628650" lvl="1" indent="-171450">
              <a:buFont typeface="Arial" pitchFamily="34" charset="0"/>
              <a:buChar char="•"/>
            </a:pPr>
            <a:r>
              <a:rPr lang="en-US" sz="1100" dirty="0"/>
              <a:t>Trust and support can be difficult to win within an organization attempting to deploy AI when the way it functions is impossible to explain</a:t>
            </a:r>
          </a:p>
          <a:p>
            <a:pPr marL="171450" indent="-171450">
              <a:buFont typeface="Arial" pitchFamily="34" charset="0"/>
              <a:buChar char="•"/>
            </a:pPr>
            <a:endParaRPr lang="en-US" sz="1100" dirty="0"/>
          </a:p>
        </p:txBody>
      </p:sp>
    </p:spTree>
    <p:extLst>
      <p:ext uri="{BB962C8B-B14F-4D97-AF65-F5344CB8AC3E}">
        <p14:creationId xmlns:p14="http://schemas.microsoft.com/office/powerpoint/2010/main" val="286278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70016" y="4560888"/>
            <a:ext cx="6139542" cy="4319587"/>
          </a:xfrm>
          <a:prstGeom prst="rect">
            <a:avLst/>
          </a:prstGeom>
          <a:solidFill>
            <a:schemeClr val="bg1"/>
          </a:solidFill>
        </p:spPr>
        <p:txBody>
          <a:bodyPr/>
          <a:lstStyle/>
          <a:p>
            <a:r>
              <a:rPr lang="en-US" sz="1100" dirty="0"/>
              <a:t>In 2012, when Harvard Business Review called it "The Sexiest Job of the 21st Century", the term "data science" became a buzzword. It became conflated with:</a:t>
            </a:r>
          </a:p>
          <a:p>
            <a:endParaRPr lang="en-US" sz="1100" dirty="0"/>
          </a:p>
          <a:p>
            <a:pPr marL="628650" lvl="1" indent="-171450">
              <a:buFont typeface="Arial" pitchFamily="34" charset="0"/>
              <a:buChar char="•"/>
            </a:pPr>
            <a:r>
              <a:rPr lang="en-US" sz="1100" dirty="0"/>
              <a:t>Business analytics</a:t>
            </a:r>
          </a:p>
          <a:p>
            <a:pPr marL="628650" lvl="1" indent="-171450">
              <a:buFont typeface="Arial" pitchFamily="34" charset="0"/>
              <a:buChar char="•"/>
            </a:pPr>
            <a:r>
              <a:rPr lang="en-US" sz="1100" dirty="0"/>
              <a:t>Business intelligence</a:t>
            </a:r>
          </a:p>
          <a:p>
            <a:pPr marL="628650" lvl="1" indent="-171450">
              <a:buFont typeface="Arial" pitchFamily="34" charset="0"/>
              <a:buChar char="•"/>
            </a:pPr>
            <a:r>
              <a:rPr lang="en-US" sz="1100" dirty="0"/>
              <a:t>Predictive modeling</a:t>
            </a:r>
          </a:p>
          <a:p>
            <a:pPr marL="628650" lvl="1" indent="-171450">
              <a:buFont typeface="Arial" pitchFamily="34" charset="0"/>
              <a:buChar char="•"/>
            </a:pPr>
            <a:r>
              <a:rPr lang="en-US" sz="1100" dirty="0"/>
              <a:t>Statistics </a:t>
            </a:r>
            <a:r>
              <a:rPr lang="en-US" sz="1100" i="1" dirty="0"/>
              <a:t>(Nate Silver referred to data science as a “sexed up term for statistics.”)</a:t>
            </a:r>
          </a:p>
          <a:p>
            <a:endParaRPr lang="en-US" sz="1100" dirty="0"/>
          </a:p>
          <a:p>
            <a:r>
              <a:rPr lang="en-US" sz="1100" dirty="0"/>
              <a:t>While many university programs now offer a data science degree, there exists no consensus on a definition or suitable curriculum contents.</a:t>
            </a:r>
          </a:p>
          <a:p>
            <a:endParaRPr lang="en-US" sz="1100" dirty="0"/>
          </a:p>
          <a:p>
            <a:r>
              <a:rPr lang="en-US" sz="1100" b="1" dirty="0"/>
              <a:t>Many data-science and big-data projects fail to deliver useful results, often as a result of poor management and utilization of resources.</a:t>
            </a:r>
            <a:endParaRPr lang="en-US" sz="2000" b="1" dirty="0"/>
          </a:p>
          <a:p>
            <a:endParaRPr lang="en-US" sz="1100" dirty="0"/>
          </a:p>
        </p:txBody>
      </p:sp>
    </p:spTree>
    <p:extLst>
      <p:ext uri="{BB962C8B-B14F-4D97-AF65-F5344CB8AC3E}">
        <p14:creationId xmlns:p14="http://schemas.microsoft.com/office/powerpoint/2010/main" val="2951652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560888"/>
            <a:ext cx="6068291" cy="4319587"/>
          </a:xfrm>
          <a:prstGeom prst="rect">
            <a:avLst/>
          </a:prstGeom>
          <a:solidFill>
            <a:schemeClr val="bg1"/>
          </a:solidFill>
        </p:spPr>
        <p:txBody>
          <a:bodyPr/>
          <a:lstStyle/>
          <a:p>
            <a:r>
              <a:rPr lang="en-US" sz="1000" i="1" dirty="0"/>
              <a:t>Pictured: DJ </a:t>
            </a:r>
            <a:r>
              <a:rPr lang="en-US" sz="1000" i="1" dirty="0" err="1"/>
              <a:t>Patil</a:t>
            </a:r>
            <a:r>
              <a:rPr lang="en-US" sz="1000" i="1" dirty="0"/>
              <a:t>, Deputy Chief Technology Officer for Data Policy and Chief Data Scientist in the Office of Science and Technology Policy, The White House. 2016</a:t>
            </a:r>
          </a:p>
        </p:txBody>
      </p:sp>
      <p:sp>
        <p:nvSpPr>
          <p:cNvPr id="5" name="TextBox 4"/>
          <p:cNvSpPr txBox="1"/>
          <p:nvPr/>
        </p:nvSpPr>
        <p:spPr>
          <a:xfrm>
            <a:off x="4205923" y="5080729"/>
            <a:ext cx="2336800" cy="3341911"/>
          </a:xfrm>
          <a:prstGeom prst="rect">
            <a:avLst/>
          </a:prstGeom>
          <a:noFill/>
        </p:spPr>
        <p:txBody>
          <a:bodyPr wrap="square" rtlCol="0">
            <a:spAutoFit/>
          </a:bodyPr>
          <a:lstStyle/>
          <a:p>
            <a:r>
              <a:rPr lang="en-US" sz="1100" b="1" dirty="0">
                <a:latin typeface="+mj-lt"/>
              </a:rPr>
              <a:t>Math and statistics</a:t>
            </a:r>
          </a:p>
          <a:p>
            <a:pPr marL="171450" indent="-171450">
              <a:buFont typeface="Arial" pitchFamily="34" charset="0"/>
              <a:buChar char="•"/>
            </a:pPr>
            <a:r>
              <a:rPr lang="en-US" sz="1100" dirty="0">
                <a:latin typeface="+mj-lt"/>
              </a:rPr>
              <a:t>Machine learning</a:t>
            </a:r>
          </a:p>
          <a:p>
            <a:pPr marL="171450" indent="-171450">
              <a:buFont typeface="Arial" pitchFamily="34" charset="0"/>
              <a:buChar char="•"/>
            </a:pPr>
            <a:r>
              <a:rPr lang="en-US" sz="1100" dirty="0">
                <a:latin typeface="+mj-lt"/>
              </a:rPr>
              <a:t>Statistical modeling</a:t>
            </a:r>
          </a:p>
          <a:p>
            <a:pPr marL="171450" indent="-171450">
              <a:buFont typeface="Arial" pitchFamily="34" charset="0"/>
              <a:buChar char="•"/>
            </a:pPr>
            <a:r>
              <a:rPr lang="en-US" sz="1100" dirty="0">
                <a:latin typeface="+mj-lt"/>
              </a:rPr>
              <a:t>Experiment design</a:t>
            </a:r>
          </a:p>
          <a:p>
            <a:pPr marL="171450" indent="-171450">
              <a:buFont typeface="Arial" pitchFamily="34" charset="0"/>
              <a:buChar char="•"/>
            </a:pPr>
            <a:r>
              <a:rPr lang="en-US" sz="1100" dirty="0">
                <a:latin typeface="+mj-lt"/>
              </a:rPr>
              <a:t>Bayesian inference</a:t>
            </a:r>
          </a:p>
          <a:p>
            <a:pPr marL="171450" indent="-171450">
              <a:buFont typeface="Arial" pitchFamily="34" charset="0"/>
              <a:buChar char="•"/>
            </a:pPr>
            <a:r>
              <a:rPr lang="en-US" sz="1100" dirty="0">
                <a:latin typeface="+mj-lt"/>
              </a:rPr>
              <a:t>Supervised and unsupervised learning</a:t>
            </a:r>
          </a:p>
          <a:p>
            <a:pPr marL="171450" indent="-171450">
              <a:buFont typeface="Arial" pitchFamily="34" charset="0"/>
              <a:buChar char="•"/>
            </a:pPr>
            <a:r>
              <a:rPr lang="en-US" sz="1100" dirty="0">
                <a:latin typeface="+mj-lt"/>
              </a:rPr>
              <a:t>Optimization: gradient descent and variants</a:t>
            </a:r>
          </a:p>
          <a:p>
            <a:endParaRPr lang="en-US" sz="1100" dirty="0">
              <a:latin typeface="+mj-lt"/>
            </a:endParaRPr>
          </a:p>
          <a:p>
            <a:r>
              <a:rPr lang="en-US" sz="1100" b="1" dirty="0">
                <a:latin typeface="+mj-lt"/>
              </a:rPr>
              <a:t>Domain knowledge and soft skills</a:t>
            </a:r>
          </a:p>
          <a:p>
            <a:pPr marL="171450" indent="-171450">
              <a:buFont typeface="Arial" pitchFamily="34" charset="0"/>
              <a:buChar char="•"/>
            </a:pPr>
            <a:r>
              <a:rPr lang="en-US" sz="1100" dirty="0">
                <a:latin typeface="+mj-lt"/>
              </a:rPr>
              <a:t>Passionate about he business</a:t>
            </a:r>
          </a:p>
          <a:p>
            <a:pPr marL="171450" indent="-171450">
              <a:buFont typeface="Arial" pitchFamily="34" charset="0"/>
              <a:buChar char="•"/>
            </a:pPr>
            <a:r>
              <a:rPr lang="en-US" sz="1100" dirty="0">
                <a:latin typeface="+mj-lt"/>
              </a:rPr>
              <a:t>Curious about data</a:t>
            </a:r>
          </a:p>
          <a:p>
            <a:pPr marL="171450" indent="-171450">
              <a:buFont typeface="Arial" pitchFamily="34" charset="0"/>
              <a:buChar char="•"/>
            </a:pPr>
            <a:r>
              <a:rPr lang="en-US" sz="1100" dirty="0">
                <a:latin typeface="+mj-lt"/>
              </a:rPr>
              <a:t>Influence without authority</a:t>
            </a:r>
          </a:p>
          <a:p>
            <a:pPr marL="171450" indent="-171450">
              <a:buFont typeface="Arial" pitchFamily="34" charset="0"/>
              <a:buChar char="•"/>
            </a:pPr>
            <a:r>
              <a:rPr lang="en-US" sz="1100" dirty="0">
                <a:latin typeface="+mj-lt"/>
              </a:rPr>
              <a:t>Hacker mindset</a:t>
            </a:r>
          </a:p>
          <a:p>
            <a:pPr marL="171450" indent="-171450">
              <a:buFont typeface="Arial" pitchFamily="34" charset="0"/>
              <a:buChar char="•"/>
            </a:pPr>
            <a:r>
              <a:rPr lang="en-US" sz="1100" dirty="0">
                <a:latin typeface="+mj-lt"/>
              </a:rPr>
              <a:t>Problem solver</a:t>
            </a:r>
          </a:p>
          <a:p>
            <a:pPr marL="171450" indent="-171450">
              <a:buFont typeface="Arial" pitchFamily="34" charset="0"/>
              <a:buChar char="•"/>
            </a:pPr>
            <a:r>
              <a:rPr lang="en-US" sz="1100" dirty="0">
                <a:latin typeface="+mj-lt"/>
              </a:rPr>
              <a:t>Strategic, proactive, creative, innovative and collaborative</a:t>
            </a:r>
          </a:p>
          <a:p>
            <a:endParaRPr lang="en-US" sz="1100" dirty="0">
              <a:latin typeface="+mj-lt"/>
            </a:endParaRPr>
          </a:p>
        </p:txBody>
      </p:sp>
      <p:sp>
        <p:nvSpPr>
          <p:cNvPr id="6" name="TextBox 5"/>
          <p:cNvSpPr txBox="1"/>
          <p:nvPr/>
        </p:nvSpPr>
        <p:spPr>
          <a:xfrm>
            <a:off x="817881" y="5081781"/>
            <a:ext cx="3185160" cy="3647152"/>
          </a:xfrm>
          <a:prstGeom prst="rect">
            <a:avLst/>
          </a:prstGeom>
          <a:noFill/>
        </p:spPr>
        <p:txBody>
          <a:bodyPr wrap="square" rtlCol="0">
            <a:spAutoFit/>
          </a:bodyPr>
          <a:lstStyle/>
          <a:p>
            <a:r>
              <a:rPr lang="en-US" sz="1100" b="1" dirty="0">
                <a:latin typeface="+mj-lt"/>
              </a:rPr>
              <a:t>Programming and databases</a:t>
            </a:r>
          </a:p>
          <a:p>
            <a:pPr marL="171450" indent="-171450">
              <a:buFont typeface="Arial" pitchFamily="34" charset="0"/>
              <a:buChar char="•"/>
            </a:pPr>
            <a:r>
              <a:rPr lang="en-US" sz="1100" dirty="0">
                <a:latin typeface="+mj-lt"/>
              </a:rPr>
              <a:t>Computer science fundamentals</a:t>
            </a:r>
          </a:p>
          <a:p>
            <a:pPr marL="171450" indent="-171450">
              <a:buFont typeface="Arial" pitchFamily="34" charset="0"/>
              <a:buChar char="•"/>
            </a:pPr>
            <a:r>
              <a:rPr lang="en-US" sz="1100" dirty="0">
                <a:latin typeface="+mj-lt"/>
              </a:rPr>
              <a:t>Scripting language i.e. Python</a:t>
            </a:r>
          </a:p>
          <a:p>
            <a:pPr marL="171450" indent="-171450">
              <a:buFont typeface="Arial" pitchFamily="34" charset="0"/>
              <a:buChar char="•"/>
            </a:pPr>
            <a:r>
              <a:rPr lang="en-US" sz="1100" dirty="0">
                <a:latin typeface="+mj-lt"/>
              </a:rPr>
              <a:t>Statistical computing package i.e. R</a:t>
            </a:r>
          </a:p>
          <a:p>
            <a:pPr marL="171450" indent="-171450">
              <a:buFont typeface="Arial" pitchFamily="34" charset="0"/>
              <a:buChar char="•"/>
            </a:pPr>
            <a:r>
              <a:rPr lang="en-US" sz="1100" dirty="0">
                <a:latin typeface="+mj-lt"/>
              </a:rPr>
              <a:t>Databases: SQL and </a:t>
            </a:r>
            <a:r>
              <a:rPr lang="en-US" sz="1100" dirty="0" err="1">
                <a:latin typeface="+mj-lt"/>
              </a:rPr>
              <a:t>NoSQL</a:t>
            </a:r>
            <a:endParaRPr lang="en-US" sz="1100" dirty="0">
              <a:latin typeface="+mj-lt"/>
            </a:endParaRPr>
          </a:p>
          <a:p>
            <a:pPr marL="171450" indent="-171450">
              <a:buFont typeface="Arial" pitchFamily="34" charset="0"/>
              <a:buChar char="•"/>
            </a:pPr>
            <a:r>
              <a:rPr lang="en-US" sz="1100" dirty="0">
                <a:latin typeface="+mj-lt"/>
              </a:rPr>
              <a:t>Relational algebra</a:t>
            </a:r>
          </a:p>
          <a:p>
            <a:pPr marL="171450" indent="-171450">
              <a:buFont typeface="Arial" pitchFamily="34" charset="0"/>
              <a:buChar char="•"/>
            </a:pPr>
            <a:r>
              <a:rPr lang="en-US" sz="1100" dirty="0">
                <a:latin typeface="+mj-lt"/>
              </a:rPr>
              <a:t>Parallel databases and parallel query processing</a:t>
            </a:r>
          </a:p>
          <a:p>
            <a:pPr marL="171450" indent="-171450">
              <a:buFont typeface="Arial" pitchFamily="34" charset="0"/>
              <a:buChar char="•"/>
            </a:pPr>
            <a:r>
              <a:rPr lang="en-US" sz="1100" dirty="0" err="1">
                <a:latin typeface="+mj-lt"/>
              </a:rPr>
              <a:t>MapReduce</a:t>
            </a:r>
            <a:r>
              <a:rPr lang="en-US" sz="1100" dirty="0">
                <a:latin typeface="+mj-lt"/>
              </a:rPr>
              <a:t> </a:t>
            </a:r>
            <a:r>
              <a:rPr lang="en-US" sz="1100" dirty="0" err="1">
                <a:latin typeface="+mj-lt"/>
              </a:rPr>
              <a:t>comncepts</a:t>
            </a:r>
            <a:endParaRPr lang="en-US" sz="1100" dirty="0">
              <a:latin typeface="+mj-lt"/>
            </a:endParaRPr>
          </a:p>
          <a:p>
            <a:pPr marL="171450" indent="-171450">
              <a:buFont typeface="Arial" pitchFamily="34" charset="0"/>
              <a:buChar char="•"/>
            </a:pPr>
            <a:r>
              <a:rPr lang="en-US" sz="1100" dirty="0" err="1">
                <a:latin typeface="+mj-lt"/>
              </a:rPr>
              <a:t>Hadoop</a:t>
            </a:r>
            <a:r>
              <a:rPr lang="en-US" sz="1100" dirty="0">
                <a:latin typeface="+mj-lt"/>
              </a:rPr>
              <a:t> and Hive/Pig, Spark</a:t>
            </a:r>
          </a:p>
          <a:p>
            <a:pPr marL="171450" indent="-171450">
              <a:buFont typeface="Arial" pitchFamily="34" charset="0"/>
              <a:buChar char="•"/>
            </a:pPr>
            <a:r>
              <a:rPr lang="en-US" sz="1100" dirty="0">
                <a:latin typeface="+mj-lt"/>
              </a:rPr>
              <a:t>Custom reducers</a:t>
            </a:r>
          </a:p>
          <a:p>
            <a:pPr marL="171450" indent="-171450">
              <a:buFont typeface="Arial" pitchFamily="34" charset="0"/>
              <a:buChar char="•"/>
            </a:pPr>
            <a:r>
              <a:rPr lang="en-US" sz="1100" dirty="0">
                <a:latin typeface="+mj-lt"/>
              </a:rPr>
              <a:t>Experience with </a:t>
            </a:r>
            <a:r>
              <a:rPr lang="en-US" sz="1100" dirty="0" err="1">
                <a:latin typeface="+mj-lt"/>
              </a:rPr>
              <a:t>XaaS</a:t>
            </a:r>
            <a:r>
              <a:rPr lang="en-US" sz="1100" dirty="0">
                <a:latin typeface="+mj-lt"/>
              </a:rPr>
              <a:t> like AWS</a:t>
            </a:r>
          </a:p>
          <a:p>
            <a:endParaRPr lang="en-US" sz="1100" dirty="0">
              <a:latin typeface="+mj-lt"/>
            </a:endParaRPr>
          </a:p>
          <a:p>
            <a:r>
              <a:rPr lang="en-US" sz="1100" b="1" dirty="0">
                <a:latin typeface="+mj-lt"/>
              </a:rPr>
              <a:t>Communication and visualization</a:t>
            </a:r>
          </a:p>
          <a:p>
            <a:pPr marL="171450" indent="-171450">
              <a:buFont typeface="Arial" pitchFamily="34" charset="0"/>
              <a:buChar char="•"/>
            </a:pPr>
            <a:r>
              <a:rPr lang="en-US" sz="1100" dirty="0">
                <a:latin typeface="+mj-lt"/>
              </a:rPr>
              <a:t>Able to engage with senior management</a:t>
            </a:r>
          </a:p>
          <a:p>
            <a:pPr marL="171450" indent="-171450">
              <a:buFont typeface="Arial" pitchFamily="34" charset="0"/>
              <a:buChar char="•"/>
            </a:pPr>
            <a:r>
              <a:rPr lang="en-US" sz="1100" dirty="0">
                <a:latin typeface="+mj-lt"/>
              </a:rPr>
              <a:t>Storytelling skills</a:t>
            </a:r>
          </a:p>
          <a:p>
            <a:pPr marL="171450" indent="-171450">
              <a:buFont typeface="Arial" pitchFamily="34" charset="0"/>
              <a:buChar char="•"/>
            </a:pPr>
            <a:r>
              <a:rPr lang="en-US" sz="1100" dirty="0">
                <a:latin typeface="+mj-lt"/>
              </a:rPr>
              <a:t>Translate data-driven insights into decisions and actions</a:t>
            </a:r>
          </a:p>
          <a:p>
            <a:pPr marL="171450" indent="-171450">
              <a:buFont typeface="Arial" pitchFamily="34" charset="0"/>
              <a:buChar char="•"/>
            </a:pPr>
            <a:r>
              <a:rPr lang="en-US" sz="1100" dirty="0">
                <a:latin typeface="+mj-lt"/>
              </a:rPr>
              <a:t>Visual design skills</a:t>
            </a:r>
          </a:p>
          <a:p>
            <a:pPr marL="171450" indent="-171450">
              <a:buFont typeface="Arial" pitchFamily="34" charset="0"/>
              <a:buChar char="•"/>
            </a:pPr>
            <a:r>
              <a:rPr lang="en-US" sz="1100" dirty="0">
                <a:latin typeface="+mj-lt"/>
              </a:rPr>
              <a:t>R packages like </a:t>
            </a:r>
            <a:r>
              <a:rPr lang="en-US" sz="1100" dirty="0" err="1">
                <a:latin typeface="+mj-lt"/>
              </a:rPr>
              <a:t>ggplot</a:t>
            </a:r>
            <a:r>
              <a:rPr lang="en-US" sz="1100" dirty="0">
                <a:latin typeface="+mj-lt"/>
              </a:rPr>
              <a:t> or lattice</a:t>
            </a:r>
          </a:p>
          <a:p>
            <a:pPr marL="171450" indent="-171450">
              <a:buFont typeface="Arial" pitchFamily="34" charset="0"/>
              <a:buChar char="•"/>
            </a:pPr>
            <a:r>
              <a:rPr lang="en-US" sz="1100" dirty="0">
                <a:latin typeface="+mj-lt"/>
              </a:rPr>
              <a:t>Knowledge of data visualization tools like Flare, D3.js, or Tableau</a:t>
            </a:r>
          </a:p>
        </p:txBody>
      </p:sp>
    </p:spTree>
    <p:extLst>
      <p:ext uri="{BB962C8B-B14F-4D97-AF65-F5344CB8AC3E}">
        <p14:creationId xmlns:p14="http://schemas.microsoft.com/office/powerpoint/2010/main" val="2951652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8" y="4560888"/>
            <a:ext cx="6080166" cy="4319587"/>
          </a:xfrm>
          <a:prstGeom prst="rect">
            <a:avLst/>
          </a:prstGeom>
          <a:solidFill>
            <a:schemeClr val="bg1"/>
          </a:solidFill>
        </p:spPr>
        <p:txBody>
          <a:bodyPr/>
          <a:lstStyle/>
          <a:p>
            <a:r>
              <a:rPr lang="en-US" sz="1100" dirty="0"/>
              <a:t>Big data is a separate but closely related area of practice for any organization that wishes to implement AI solutions.</a:t>
            </a:r>
          </a:p>
          <a:p>
            <a:endParaRPr lang="en-US" sz="1100" b="1" dirty="0"/>
          </a:p>
          <a:p>
            <a:r>
              <a:rPr lang="en-US" sz="1100" b="1" dirty="0"/>
              <a:t>We will spend the next section discussing a few of the most important fundamentals of big data and how they relate to AI.</a:t>
            </a:r>
          </a:p>
        </p:txBody>
      </p:sp>
    </p:spTree>
    <p:extLst>
      <p:ext uri="{BB962C8B-B14F-4D97-AF65-F5344CB8AC3E}">
        <p14:creationId xmlns:p14="http://schemas.microsoft.com/office/powerpoint/2010/main" val="2951652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8" y="4560888"/>
            <a:ext cx="6163292" cy="4319587"/>
          </a:xfrm>
          <a:prstGeom prst="rect">
            <a:avLst/>
          </a:prstGeom>
          <a:solidFill>
            <a:schemeClr val="bg1"/>
          </a:solidFill>
        </p:spPr>
        <p:txBody>
          <a:bodyPr/>
          <a:lstStyle/>
          <a:p>
            <a:pPr lvl="1"/>
            <a:r>
              <a:rPr lang="en-US" sz="1100" b="1" dirty="0"/>
              <a:t>Big data is a closely related area of practice, and in many ways the precursor to today’s AI boom. Many organizations have not yet figured out foundational big data practices. Until they do, their readiness for an AI initiative is limited. </a:t>
            </a:r>
          </a:p>
          <a:p>
            <a:pPr marL="628650" lvl="1" indent="-171450">
              <a:buFont typeface="Arial" pitchFamily="34" charset="0"/>
              <a:buChar char="•"/>
            </a:pPr>
            <a:endParaRPr lang="en-US" sz="1100" dirty="0"/>
          </a:p>
          <a:p>
            <a:pPr marL="628650" lvl="1" indent="-171450">
              <a:buFont typeface="Arial" pitchFamily="34" charset="0"/>
              <a:buChar char="•"/>
            </a:pPr>
            <a:r>
              <a:rPr lang="en-US" sz="1100" dirty="0"/>
              <a:t>The amount of data generated today is growing exponentially. </a:t>
            </a:r>
          </a:p>
          <a:p>
            <a:pPr marL="628650" lvl="1" indent="-171450">
              <a:buFont typeface="Arial" pitchFamily="34" charset="0"/>
              <a:buChar char="•"/>
            </a:pPr>
            <a:r>
              <a:rPr lang="en-US" sz="1100" dirty="0"/>
              <a:t>Both the volume and type of much of this data—the type we’ll refer to as “big data”—is not suitable for storing in relational databases, yet has significant business value </a:t>
            </a:r>
          </a:p>
          <a:p>
            <a:pPr marL="628650" lvl="1" indent="-171450">
              <a:buFont typeface="Arial" pitchFamily="34" charset="0"/>
              <a:buChar char="•"/>
            </a:pPr>
            <a:r>
              <a:rPr lang="en-US" sz="1100" dirty="0"/>
              <a:t>Engineering new systems or augmenting existing systems often requires the use of this data and so big data skills are mandatory for data engineers practicing today</a:t>
            </a:r>
          </a:p>
          <a:p>
            <a:pPr marL="628650" lvl="1" indent="-171450">
              <a:buFont typeface="Arial" pitchFamily="34" charset="0"/>
              <a:buChar char="•"/>
            </a:pPr>
            <a:r>
              <a:rPr lang="en-US" sz="1100" dirty="0"/>
              <a:t>Stores of big data are usually a prerequisite to most interesting AI applications. Machine models need large datasets to learn, and the best AI applications are based on good machine learning</a:t>
            </a:r>
          </a:p>
          <a:p>
            <a:pPr marL="628650" lvl="1" indent="-171450">
              <a:buFont typeface="Arial" pitchFamily="34" charset="0"/>
              <a:buChar char="•"/>
            </a:pPr>
            <a:r>
              <a:rPr lang="en-US" sz="1100" dirty="0"/>
              <a:t>Big datasets require preparation of the dataset and effective architecture of technical dependencies – for example, storage or streaming infrastructure</a:t>
            </a:r>
          </a:p>
          <a:p>
            <a:pPr marL="628650" lvl="1" indent="-171450">
              <a:buFont typeface="Arial" pitchFamily="34" charset="0"/>
              <a:buChar char="•"/>
            </a:pPr>
            <a:r>
              <a:rPr lang="en-US" sz="1100" dirty="0"/>
              <a:t>Once stored the data must be able to be processed in a timely manner. Currently, the most available technique for doing so is massively parallel computing on low cost hardware</a:t>
            </a:r>
          </a:p>
          <a:p>
            <a:pPr marL="628650" lvl="1" indent="-171450">
              <a:buFont typeface="Arial" pitchFamily="34" charset="0"/>
              <a:buChar char="•"/>
            </a:pPr>
            <a:r>
              <a:rPr lang="en-US" sz="1100" dirty="0"/>
              <a:t>The ability to interactively query Big Data sets to determine patterns and trends is a very powerful facility. </a:t>
            </a:r>
          </a:p>
          <a:p>
            <a:pPr marL="628650" lvl="1" indent="-171450">
              <a:buFont typeface="Arial" pitchFamily="34" charset="0"/>
              <a:buChar char="•"/>
            </a:pPr>
            <a:r>
              <a:rPr lang="en-US" sz="1100" dirty="0"/>
              <a:t>Presenting the results of Big Data processing and querying in a coherent manner is a technical challenge and requires planning and commitment for business benefits to be realized</a:t>
            </a:r>
          </a:p>
        </p:txBody>
      </p:sp>
    </p:spTree>
    <p:extLst>
      <p:ext uri="{BB962C8B-B14F-4D97-AF65-F5344CB8AC3E}">
        <p14:creationId xmlns:p14="http://schemas.microsoft.com/office/powerpoint/2010/main" val="295165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34390" y="4560570"/>
            <a:ext cx="6210794" cy="4320540"/>
          </a:xfrm>
          <a:prstGeom prst="rect">
            <a:avLst/>
          </a:prstGeom>
          <a:solidFill>
            <a:schemeClr val="bg1"/>
          </a:solidFill>
        </p:spPr>
        <p:txBody>
          <a:bodyPr lIns="96661" tIns="48331" rIns="96661" bIns="48331"/>
          <a:lstStyle/>
          <a:p>
            <a:endParaRPr lang="en-US" sz="1100" dirty="0"/>
          </a:p>
          <a:p>
            <a:r>
              <a:rPr lang="en-US" sz="1100" dirty="0"/>
              <a:t>Big data can be described by the following characteristics:</a:t>
            </a:r>
          </a:p>
          <a:p>
            <a:endParaRPr lang="en-US" sz="1100" dirty="0"/>
          </a:p>
          <a:p>
            <a:pPr marL="171450" indent="-171450">
              <a:buFont typeface="Arial" pitchFamily="34" charset="0"/>
              <a:buChar char="•"/>
            </a:pPr>
            <a:r>
              <a:rPr lang="en-US" sz="1100" b="1" dirty="0"/>
              <a:t>Volume</a:t>
            </a:r>
            <a:r>
              <a:rPr lang="en-US" sz="1100" dirty="0"/>
              <a:t> – The quantity of data that is generated is very important in this context. It is the size of the data which determines the value and potential of the data under consideration and whether it can actually be considered Big Data or not. The name ‘Big Data’ itself contains a term which is related to size and hence the characteristic.</a:t>
            </a:r>
          </a:p>
          <a:p>
            <a:pPr marL="171450" indent="-171450">
              <a:buFont typeface="Arial" pitchFamily="34" charset="0"/>
              <a:buChar char="•"/>
            </a:pPr>
            <a:endParaRPr lang="en-US" sz="1100" dirty="0"/>
          </a:p>
          <a:p>
            <a:pPr marL="171450" indent="-171450">
              <a:buFont typeface="Arial" pitchFamily="34" charset="0"/>
              <a:buChar char="•"/>
            </a:pPr>
            <a:r>
              <a:rPr lang="en-US" sz="1100" b="1" dirty="0"/>
              <a:t>Variety</a:t>
            </a:r>
            <a:r>
              <a:rPr lang="en-US" sz="1100" dirty="0"/>
              <a:t> - The next aspect of Big Data is its variety. This means that the category to which Big Data belongs to is also a very essential fact that needs to be known by the data analysts. This helps the people, who are closely analyzing the data and are associated with it, to effectively use the data to their advantage and thus upholding the importance of the Big Data.</a:t>
            </a:r>
          </a:p>
          <a:p>
            <a:pPr marL="171450" indent="-171450">
              <a:buFont typeface="Arial" pitchFamily="34" charset="0"/>
              <a:buChar char="•"/>
            </a:pPr>
            <a:endParaRPr lang="en-US" sz="1100" dirty="0"/>
          </a:p>
          <a:p>
            <a:pPr marL="171450" indent="-171450">
              <a:buFont typeface="Arial" pitchFamily="34" charset="0"/>
              <a:buChar char="•"/>
            </a:pPr>
            <a:r>
              <a:rPr lang="en-US" sz="1100" b="1" dirty="0"/>
              <a:t>Velocity</a:t>
            </a:r>
            <a:r>
              <a:rPr lang="en-US" sz="1100" dirty="0"/>
              <a:t> - The term ‘velocity’ in the context refers to the speed of generation of data or how fast the data is generated and processed to meet the demands and the challenges which lie ahead in the path of growth and development.</a:t>
            </a:r>
            <a:endParaRPr lang="en-US" sz="1050" dirty="0"/>
          </a:p>
        </p:txBody>
      </p:sp>
    </p:spTree>
    <p:extLst>
      <p:ext uri="{BB962C8B-B14F-4D97-AF65-F5344CB8AC3E}">
        <p14:creationId xmlns:p14="http://schemas.microsoft.com/office/powerpoint/2010/main" val="2451747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617517" y="4560570"/>
            <a:ext cx="6092041" cy="4320540"/>
          </a:xfrm>
          <a:prstGeom prst="rect">
            <a:avLst/>
          </a:prstGeom>
          <a:solidFill>
            <a:schemeClr val="bg1"/>
          </a:solidFill>
        </p:spPr>
        <p:txBody>
          <a:bodyPr lIns="96661" tIns="48331" rIns="96661" bIns="48331">
            <a:normAutofit/>
          </a:bodyPr>
          <a:lstStyle/>
          <a:p>
            <a:pPr marL="171450" indent="-171450">
              <a:buFont typeface="Arial" pitchFamily="34" charset="0"/>
              <a:buChar char="•"/>
            </a:pPr>
            <a:r>
              <a:rPr lang="en-US" sz="1100" b="1" dirty="0"/>
              <a:t>Variability</a:t>
            </a:r>
            <a:r>
              <a:rPr lang="en-US" sz="1100" dirty="0"/>
              <a:t> - This is a factor which can be a problem for those who analyze the data. This refers to the inconsistency which can be shown by the data at times, thus hampering the process of being able to handle and manage the data effectively.</a:t>
            </a:r>
          </a:p>
          <a:p>
            <a:pPr marL="171450" indent="-171450">
              <a:buFont typeface="Arial" pitchFamily="34" charset="0"/>
              <a:buChar char="•"/>
            </a:pPr>
            <a:endParaRPr lang="en-US" sz="1100" dirty="0"/>
          </a:p>
          <a:p>
            <a:pPr marL="171450" indent="-171450">
              <a:buFont typeface="Arial" pitchFamily="34" charset="0"/>
              <a:buChar char="•"/>
            </a:pPr>
            <a:r>
              <a:rPr lang="en-US" sz="1100" b="1" dirty="0"/>
              <a:t>Veracity</a:t>
            </a:r>
            <a:r>
              <a:rPr lang="en-US" sz="1100" dirty="0"/>
              <a:t> - The quality of the data being captured can vary greatly. Accuracy of analysis depends on the veracity of the source data.</a:t>
            </a:r>
          </a:p>
          <a:p>
            <a:pPr marL="171450" indent="-171450">
              <a:buFont typeface="Arial" pitchFamily="34" charset="0"/>
              <a:buChar char="•"/>
            </a:pPr>
            <a:endParaRPr lang="en-US" sz="1100" dirty="0"/>
          </a:p>
          <a:p>
            <a:pPr marL="171450" indent="-171450">
              <a:buFont typeface="Arial" pitchFamily="34" charset="0"/>
              <a:buChar char="•"/>
            </a:pPr>
            <a:r>
              <a:rPr lang="en-US" sz="1100" b="1" dirty="0"/>
              <a:t>Complexity</a:t>
            </a:r>
            <a:r>
              <a:rPr lang="en-US" sz="1100" dirty="0"/>
              <a:t> - Data management can become a very complex process, especially when large volumes of data come from multiple sources. These data need to be linked, connected and correlated in order to be able to grasp the information that is supposed to be conveyed by these data. This situation, is therefore, termed as the ‘complexity’ of Big Data.</a:t>
            </a:r>
          </a:p>
          <a:p>
            <a:endParaRPr lang="en-US" sz="105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699000"/>
            <a:ext cx="5852160" cy="418211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2949580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699000"/>
            <a:ext cx="5852160" cy="418211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3271803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263457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a:noFill/>
        </p:spPr>
        <p:txBody>
          <a:bodyPr/>
          <a:lstStyle/>
          <a:p>
            <a:pPr marL="171450" indent="-171450">
              <a:buFont typeface="Arial" pitchFamily="34" charset="0"/>
              <a:buChar char="•"/>
            </a:pPr>
            <a:endParaRPr lang="en-US" sz="1100" i="1" dirty="0"/>
          </a:p>
        </p:txBody>
      </p:sp>
    </p:spTree>
    <p:extLst>
      <p:ext uri="{BB962C8B-B14F-4D97-AF65-F5344CB8AC3E}">
        <p14:creationId xmlns:p14="http://schemas.microsoft.com/office/powerpoint/2010/main" val="2263457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800"/>
          </a:xfrm>
          <a:prstGeom prst="rect">
            <a:avLst/>
          </a:prstGeom>
          <a:ln>
            <a:noFill/>
          </a:ln>
        </p:spPr>
      </p:sp>
      <p:sp>
        <p:nvSpPr>
          <p:cNvPr id="3" name="Notes Placeholder 2"/>
          <p:cNvSpPr>
            <a:spLocks noGrp="1"/>
          </p:cNvSpPr>
          <p:nvPr>
            <p:ph type="body" idx="1"/>
          </p:nvPr>
        </p:nvSpPr>
        <p:spPr>
          <a:xfrm>
            <a:off x="475013" y="4960620"/>
            <a:ext cx="6210795" cy="3920490"/>
          </a:xfrm>
          <a:prstGeom prst="rect">
            <a:avLst/>
          </a:prstGeom>
          <a:solidFill>
            <a:schemeClr val="bg1"/>
          </a:solidFill>
        </p:spPr>
        <p:txBody>
          <a:bodyPr/>
          <a:lstStyle/>
          <a:p>
            <a:r>
              <a:rPr lang="en-US" sz="1100" b="1" dirty="0"/>
              <a:t>The class should take a few minutes to review Moore’s law and consider technical implications. Discuss for 5-10 minutes. Questions to consider:</a:t>
            </a:r>
          </a:p>
          <a:p>
            <a:endParaRPr lang="en-US" sz="1100" dirty="0"/>
          </a:p>
          <a:p>
            <a:pPr marL="685800" lvl="1" indent="-228600">
              <a:buAutoNum type="arabicPeriod"/>
            </a:pPr>
            <a:r>
              <a:rPr lang="en-US" sz="1100" dirty="0"/>
              <a:t>If the trends shown above can be relied upon to continue, what are the technical implications?</a:t>
            </a:r>
          </a:p>
          <a:p>
            <a:pPr marL="685800" lvl="1" indent="-228600">
              <a:buAutoNum type="arabicPeriod"/>
            </a:pPr>
            <a:r>
              <a:rPr lang="en-US" sz="1100" dirty="0"/>
              <a:t>What types of applications could be enabled by twice the computing power at half the cost?</a:t>
            </a:r>
          </a:p>
          <a:p>
            <a:pPr marL="685800" lvl="1" indent="-228600">
              <a:buAutoNum type="arabicPeriod"/>
            </a:pPr>
            <a:r>
              <a:rPr lang="en-US" sz="1100" dirty="0"/>
              <a:t>What kind of timeframe might one reasonably expect to associate with the ideas the class suggested in #2? </a:t>
            </a:r>
          </a:p>
          <a:p>
            <a:endParaRPr lang="en-US" sz="1100" dirty="0"/>
          </a:p>
          <a:p>
            <a:endParaRPr lang="en-US" sz="1100" dirty="0"/>
          </a:p>
        </p:txBody>
      </p:sp>
    </p:spTree>
    <p:extLst>
      <p:ext uri="{BB962C8B-B14F-4D97-AF65-F5344CB8AC3E}">
        <p14:creationId xmlns:p14="http://schemas.microsoft.com/office/powerpoint/2010/main" val="1937890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560570"/>
            <a:ext cx="5852160" cy="432054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479545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p:spPr>
      </p:sp>
      <p:sp>
        <p:nvSpPr>
          <p:cNvPr id="3" name="Notes Placeholder 2"/>
          <p:cNvSpPr>
            <a:spLocks noGrp="1"/>
          </p:cNvSpPr>
          <p:nvPr>
            <p:ph type="body" idx="1"/>
          </p:nvPr>
        </p:nvSpPr>
        <p:spPr>
          <a:xfrm>
            <a:off x="731520" y="4560570"/>
            <a:ext cx="5852160" cy="4320540"/>
          </a:xfrm>
          <a:prstGeom prst="rect">
            <a:avLst/>
          </a:prstGeom>
        </p:spPr>
        <p:txBody>
          <a:bodyPr lIns="96661" tIns="48331" rIns="96661" bIns="48331"/>
          <a:lstStyle/>
          <a:p>
            <a:endParaRPr lang="en-US" dirty="0"/>
          </a:p>
        </p:txBody>
      </p:sp>
    </p:spTree>
    <p:extLst>
      <p:ext uri="{BB962C8B-B14F-4D97-AF65-F5344CB8AC3E}">
        <p14:creationId xmlns:p14="http://schemas.microsoft.com/office/powerpoint/2010/main" val="21344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560570"/>
            <a:ext cx="5852160" cy="4320540"/>
          </a:xfrm>
          <a:prstGeom prst="rect">
            <a:avLst/>
          </a:prstGeom>
        </p:spPr>
        <p:txBody>
          <a:bodyPr lIns="96661" tIns="48331" rIns="96661" bIns="48331"/>
          <a:lstStyle/>
          <a:p>
            <a:endParaRPr lang="en-US" dirty="0"/>
          </a:p>
        </p:txBody>
      </p:sp>
    </p:spTree>
    <p:extLst>
      <p:ext uri="{BB962C8B-B14F-4D97-AF65-F5344CB8AC3E}">
        <p14:creationId xmlns:p14="http://schemas.microsoft.com/office/powerpoint/2010/main" val="213445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41268" y="4560888"/>
            <a:ext cx="6068290" cy="4319587"/>
          </a:xfrm>
          <a:prstGeom prst="rect">
            <a:avLst/>
          </a:prstGeom>
          <a:solidFill>
            <a:schemeClr val="bg1"/>
          </a:solidFill>
        </p:spPr>
        <p:txBody>
          <a:bodyPr/>
          <a:lstStyle/>
          <a:p>
            <a:pPr lvl="1"/>
            <a:r>
              <a:rPr lang="en-US" sz="1000" i="1" dirty="0"/>
              <a:t>Image CC license: </a:t>
            </a:r>
            <a:r>
              <a:rPr lang="en-US" sz="1000" i="1" dirty="0">
                <a:hlinkClick r:id="rId3"/>
              </a:rPr>
              <a:t>https://www.flickr.com/photos/mikemacmarketing/30212411048</a:t>
            </a:r>
            <a:endParaRPr lang="en-US" sz="1000" i="1" dirty="0"/>
          </a:p>
        </p:txBody>
      </p:sp>
    </p:spTree>
    <p:extLst>
      <p:ext uri="{BB962C8B-B14F-4D97-AF65-F5344CB8AC3E}">
        <p14:creationId xmlns:p14="http://schemas.microsoft.com/office/powerpoint/2010/main" val="1390646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41268" y="4621213"/>
            <a:ext cx="6080166" cy="4202153"/>
          </a:xfrm>
          <a:prstGeom prst="rect">
            <a:avLst/>
          </a:prstGeom>
          <a:solidFill>
            <a:schemeClr val="bg1"/>
          </a:solidFill>
        </p:spPr>
        <p:txBody>
          <a:bodyPr/>
          <a:lstStyle/>
          <a:p>
            <a:r>
              <a:rPr lang="en-US" sz="1100" b="1" dirty="0"/>
              <a:t>You need all of these to be able to expect success.</a:t>
            </a:r>
          </a:p>
          <a:p>
            <a:endParaRPr lang="en-US" sz="1100" b="1" dirty="0"/>
          </a:p>
          <a:p>
            <a:r>
              <a:rPr lang="en-US" sz="1100" dirty="0"/>
              <a:t>As we will continue to see throughout this session, AI is about more than just data, algorithms, or computing. AI is also about integrating advanced technology into your already-complex organization. Teams, human factors, and business processes are just as critical to a successful AI solution as the technology itself.</a:t>
            </a:r>
          </a:p>
        </p:txBody>
      </p:sp>
    </p:spTree>
    <p:extLst>
      <p:ext uri="{BB962C8B-B14F-4D97-AF65-F5344CB8AC3E}">
        <p14:creationId xmlns:p14="http://schemas.microsoft.com/office/powerpoint/2010/main" val="29641964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93766" y="4621213"/>
            <a:ext cx="6163294" cy="4012148"/>
          </a:xfrm>
          <a:prstGeom prst="rect">
            <a:avLst/>
          </a:prstGeom>
          <a:solidFill>
            <a:schemeClr val="bg1"/>
          </a:solidFill>
        </p:spPr>
        <p:txBody>
          <a:bodyPr/>
          <a:lstStyle/>
          <a:p>
            <a:r>
              <a:rPr lang="en-US" sz="1100" dirty="0"/>
              <a:t>Of course, you need a way to sequence and plan across all these pillars, which is where business process models such as CRISP-DM come in. First published 1999, but still a great and simple model to follow. IBM is the current champion of CRISP-DM, and the more complicated ASUM-DM.</a:t>
            </a:r>
          </a:p>
          <a:p>
            <a:endParaRPr lang="en-US" sz="1100" dirty="0"/>
          </a:p>
          <a:p>
            <a:r>
              <a:rPr lang="en-US" sz="1100" dirty="0"/>
              <a:t>Models like CRISP-DM are independent of project management tools. Think of it as a way to sequence multiple sub-projects.</a:t>
            </a:r>
          </a:p>
          <a:p>
            <a:endParaRPr lang="en-US" sz="1100" dirty="0"/>
          </a:p>
        </p:txBody>
      </p:sp>
    </p:spTree>
    <p:extLst>
      <p:ext uri="{BB962C8B-B14F-4D97-AF65-F5344CB8AC3E}">
        <p14:creationId xmlns:p14="http://schemas.microsoft.com/office/powerpoint/2010/main" val="2707023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dirty="0"/>
              <a:t>We will discuss tools more in section 7.</a:t>
            </a:r>
          </a:p>
        </p:txBody>
      </p:sp>
    </p:spTree>
    <p:extLst>
      <p:ext uri="{BB962C8B-B14F-4D97-AF65-F5344CB8AC3E}">
        <p14:creationId xmlns:p14="http://schemas.microsoft.com/office/powerpoint/2010/main" val="2159576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5805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5805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77858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91113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94316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800"/>
          </a:xfrm>
          <a:prstGeom prst="rect">
            <a:avLst/>
          </a:prstGeom>
          <a:ln>
            <a:noFill/>
          </a:ln>
        </p:spPr>
      </p:sp>
    </p:spTree>
    <p:extLst>
      <p:ext uri="{BB962C8B-B14F-4D97-AF65-F5344CB8AC3E}">
        <p14:creationId xmlns:p14="http://schemas.microsoft.com/office/powerpoint/2010/main" val="1522943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391886" y="4621213"/>
            <a:ext cx="6282046" cy="3929021"/>
          </a:xfrm>
          <a:prstGeom prst="rect">
            <a:avLst/>
          </a:prstGeom>
          <a:solidFill>
            <a:schemeClr val="bg1"/>
          </a:solidFill>
        </p:spPr>
        <p:txBody>
          <a:bodyPr/>
          <a:lstStyle/>
          <a:p>
            <a:endParaRPr lang="en-US" dirty="0"/>
          </a:p>
        </p:txBody>
      </p:sp>
      <p:pic>
        <p:nvPicPr>
          <p:cNvPr id="4" name="Content Placeholder 3">
            <a:extLst>
              <a:ext uri="{FF2B5EF4-FFF2-40B4-BE49-F238E27FC236}">
                <a16:creationId xmlns:a16="http://schemas.microsoft.com/office/drawing/2014/main" id="{DDA525A9-CF7A-CD48-9992-685438020361}"/>
              </a:ext>
            </a:extLst>
          </p:cNvPr>
          <p:cNvPicPr>
            <a:picLocks noChangeAspect="1"/>
          </p:cNvPicPr>
          <p:nvPr/>
        </p:nvPicPr>
        <p:blipFill>
          <a:blip r:embed="rId3"/>
          <a:stretch>
            <a:fillRect/>
          </a:stretch>
        </p:blipFill>
        <p:spPr>
          <a:xfrm>
            <a:off x="1258796" y="4973510"/>
            <a:ext cx="4808701" cy="2694237"/>
          </a:xfrm>
          <a:prstGeom prst="rect">
            <a:avLst/>
          </a:prstGeom>
        </p:spPr>
      </p:pic>
    </p:spTree>
    <p:extLst>
      <p:ext uri="{BB962C8B-B14F-4D97-AF65-F5344CB8AC3E}">
        <p14:creationId xmlns:p14="http://schemas.microsoft.com/office/powerpoint/2010/main" val="9341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81891" y="4560888"/>
            <a:ext cx="6210795" cy="4319587"/>
          </a:xfrm>
          <a:prstGeom prst="rect">
            <a:avLst/>
          </a:prstGeom>
          <a:solidFill>
            <a:schemeClr val="bg1"/>
          </a:solidFill>
        </p:spPr>
        <p:txBody>
          <a:bodyPr/>
          <a:lstStyle/>
          <a:p>
            <a:r>
              <a:rPr lang="en-US" sz="1100" dirty="0"/>
              <a:t>There are dozens of types.  In fact, most real world data does not fit into a simple model.</a:t>
            </a:r>
          </a:p>
          <a:p>
            <a:endParaRPr lang="en-US" sz="1100" dirty="0"/>
          </a:p>
        </p:txBody>
      </p:sp>
      <p:pic>
        <p:nvPicPr>
          <p:cNvPr id="7" name="Picture 6">
            <a:extLst>
              <a:ext uri="{FF2B5EF4-FFF2-40B4-BE49-F238E27FC236}">
                <a16:creationId xmlns:a16="http://schemas.microsoft.com/office/drawing/2014/main" id="{56003EE7-116E-B445-BF0F-CF09F144B766}"/>
              </a:ext>
            </a:extLst>
          </p:cNvPr>
          <p:cNvPicPr>
            <a:picLocks noChangeAspect="1"/>
          </p:cNvPicPr>
          <p:nvPr/>
        </p:nvPicPr>
        <p:blipFill>
          <a:blip r:embed="rId3"/>
          <a:stretch>
            <a:fillRect/>
          </a:stretch>
        </p:blipFill>
        <p:spPr>
          <a:xfrm>
            <a:off x="1022173" y="4989668"/>
            <a:ext cx="5464988" cy="3245958"/>
          </a:xfrm>
          <a:prstGeom prst="rect">
            <a:avLst/>
          </a:prstGeom>
        </p:spPr>
      </p:pic>
    </p:spTree>
    <p:extLst>
      <p:ext uri="{BB962C8B-B14F-4D97-AF65-F5344CB8AC3E}">
        <p14:creationId xmlns:p14="http://schemas.microsoft.com/office/powerpoint/2010/main" val="4257322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93766" y="4560888"/>
            <a:ext cx="6175169" cy="4319587"/>
          </a:xfrm>
          <a:prstGeom prst="rect">
            <a:avLst/>
          </a:prstGeom>
          <a:solidFill>
            <a:schemeClr val="bg1"/>
          </a:solidFill>
        </p:spPr>
        <p:txBody>
          <a:bodyPr/>
          <a:lstStyle/>
          <a:p>
            <a:r>
              <a:rPr lang="en-US" sz="1100" dirty="0"/>
              <a:t>Linear regression is probably familiar to everyone, and is one of the most straightforward types of data</a:t>
            </a:r>
            <a:r>
              <a:rPr lang="en-US" sz="1100" baseline="0" dirty="0"/>
              <a:t> analysis</a:t>
            </a:r>
            <a:r>
              <a:rPr lang="en-US" sz="1100" dirty="0"/>
              <a:t>. </a:t>
            </a:r>
          </a:p>
        </p:txBody>
      </p:sp>
    </p:spTree>
    <p:extLst>
      <p:ext uri="{BB962C8B-B14F-4D97-AF65-F5344CB8AC3E}">
        <p14:creationId xmlns:p14="http://schemas.microsoft.com/office/powerpoint/2010/main" val="1124981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a:solidFill>
            <a:schemeClr val="bg1"/>
          </a:solidFill>
        </p:spPr>
        <p:txBody>
          <a:bodyPr/>
          <a:lstStyle/>
          <a:p>
            <a:r>
              <a:rPr lang="en-US" sz="1100" dirty="0"/>
              <a:t>No need to go into details, just the fact that we generalize the simple model to multiple inputs. </a:t>
            </a:r>
          </a:p>
        </p:txBody>
      </p:sp>
    </p:spTree>
    <p:extLst>
      <p:ext uri="{BB962C8B-B14F-4D97-AF65-F5344CB8AC3E}">
        <p14:creationId xmlns:p14="http://schemas.microsoft.com/office/powerpoint/2010/main" val="643965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dirty="0"/>
              <a:t>This conceptual tool should be familiar to anyone who studies business process models</a:t>
            </a:r>
          </a:p>
        </p:txBody>
      </p:sp>
    </p:spTree>
    <p:extLst>
      <p:ext uri="{BB962C8B-B14F-4D97-AF65-F5344CB8AC3E}">
        <p14:creationId xmlns:p14="http://schemas.microsoft.com/office/powerpoint/2010/main" val="67913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41268" y="4621213"/>
            <a:ext cx="6127667" cy="4012148"/>
          </a:xfrm>
          <a:prstGeom prst="rect">
            <a:avLst/>
          </a:prstGeom>
          <a:solidFill>
            <a:schemeClr val="bg1"/>
          </a:solidFill>
        </p:spPr>
        <p:txBody>
          <a:bodyPr/>
          <a:lstStyle/>
          <a:p>
            <a:r>
              <a:rPr lang="en-US" sz="1100" dirty="0"/>
              <a:t>AKA “Decision Forest”. There are often a few fast and accurate models for a wide variety of business needs. Often the default ‘first pass’ model</a:t>
            </a:r>
          </a:p>
          <a:p>
            <a:endParaRPr lang="en-US" sz="1100" dirty="0"/>
          </a:p>
          <a:p>
            <a:r>
              <a:rPr lang="en-US" sz="1100" dirty="0"/>
              <a:t>An important consideration here is to contrast with decision trees. A single tree is very like a business process, but here we have many competing trees, all trained on different subsets of the data. A 2</a:t>
            </a:r>
            <a:r>
              <a:rPr lang="en-US" sz="1100" baseline="30000" dirty="0"/>
              <a:t>nd</a:t>
            </a:r>
            <a:r>
              <a:rPr lang="en-US" sz="1100" dirty="0"/>
              <a:t> level system pools the outputs of the 1</a:t>
            </a:r>
            <a:r>
              <a:rPr lang="en-US" sz="1100" baseline="30000" dirty="0"/>
              <a:t>st</a:t>
            </a:r>
            <a:r>
              <a:rPr lang="en-US" sz="1100" dirty="0"/>
              <a:t> level models. Very common to see these “ensemble” structures in production.</a:t>
            </a:r>
          </a:p>
        </p:txBody>
      </p:sp>
    </p:spTree>
    <p:extLst>
      <p:ext uri="{BB962C8B-B14F-4D97-AF65-F5344CB8AC3E}">
        <p14:creationId xmlns:p14="http://schemas.microsoft.com/office/powerpoint/2010/main" val="653036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29392" y="4621213"/>
            <a:ext cx="6127668" cy="4012148"/>
          </a:xfrm>
          <a:prstGeom prst="rect">
            <a:avLst/>
          </a:prstGeom>
          <a:solidFill>
            <a:schemeClr val="bg1"/>
          </a:solidFill>
        </p:spPr>
        <p:txBody>
          <a:bodyPr/>
          <a:lstStyle/>
          <a:p>
            <a:r>
              <a:rPr lang="en-US" sz="1100" dirty="0"/>
              <a:t>One of the models that is hard to delve deep into without some math background, but useful to know about because of the idea of generative models.</a:t>
            </a:r>
          </a:p>
          <a:p>
            <a:endParaRPr lang="en-US" sz="1100" dirty="0"/>
          </a:p>
          <a:p>
            <a:r>
              <a:rPr lang="en-US" sz="1100" dirty="0"/>
              <a:t>Generative models mean that you can create semi-realistic fake data given an assumed class output. This can be very useful for a lot of indirect business challenges: </a:t>
            </a:r>
            <a:r>
              <a:rPr lang="en-US" sz="1100" dirty="0" err="1"/>
              <a:t>eg</a:t>
            </a:r>
            <a:r>
              <a:rPr lang="en-US" sz="1100" dirty="0"/>
              <a:t> how do you test a data system without increasing exposure of sensitive customer data (GDPR / HIPAA compliance)</a:t>
            </a:r>
          </a:p>
          <a:p>
            <a:endParaRPr lang="en-US" sz="1100" dirty="0"/>
          </a:p>
        </p:txBody>
      </p:sp>
    </p:spTree>
    <p:extLst>
      <p:ext uri="{BB962C8B-B14F-4D97-AF65-F5344CB8AC3E}">
        <p14:creationId xmlns:p14="http://schemas.microsoft.com/office/powerpoint/2010/main" val="38334311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34390" y="4621213"/>
            <a:ext cx="6246420" cy="3988397"/>
          </a:xfrm>
          <a:prstGeom prst="rect">
            <a:avLst/>
          </a:prstGeom>
          <a:solidFill>
            <a:schemeClr val="bg1"/>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i="1" dirty="0" err="1"/>
              <a:t>Homstock</a:t>
            </a:r>
            <a:r>
              <a:rPr lang="en-US" sz="1000" i="1" dirty="0"/>
              <a:t>, Peter Harvard University 2017</a:t>
            </a:r>
          </a:p>
          <a:p>
            <a:endParaRPr lang="en-US" dirty="0"/>
          </a:p>
          <a:p>
            <a:r>
              <a:rPr lang="en-US" sz="1100" dirty="0"/>
              <a:t>Example of a fully-connected network: All nodes are linked to all nodes of the next layer. A fully connected network can, in theory, represent any possible model. But you might need millions of layers and millions of years to train such a generic model. Many of the connections would be at or near 0, representing wasted computation.</a:t>
            </a:r>
          </a:p>
        </p:txBody>
      </p:sp>
    </p:spTree>
    <p:extLst>
      <p:ext uri="{BB962C8B-B14F-4D97-AF65-F5344CB8AC3E}">
        <p14:creationId xmlns:p14="http://schemas.microsoft.com/office/powerpoint/2010/main" val="3079866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525403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198152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1392574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44788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4244741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4231167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32879133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42466912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05642" y="4621213"/>
            <a:ext cx="6092041" cy="4000273"/>
          </a:xfrm>
          <a:prstGeom prst="rect">
            <a:avLst/>
          </a:prstGeom>
          <a:solidFill>
            <a:schemeClr val="bg1"/>
          </a:solidFill>
        </p:spPr>
        <p:txBody>
          <a:bodyPr/>
          <a:lstStyle/>
          <a:p>
            <a:r>
              <a:rPr lang="en-US" sz="1100" dirty="0"/>
              <a:t>Regarding hidden business assumptions, one of our favorite examples is a sales pipeline prediction algorithm that identified client location as a predictive measure. It turns out that sales people only put in an address for a potential client when they booked an in-person meeting!</a:t>
            </a:r>
          </a:p>
          <a:p>
            <a:endParaRPr lang="en-US" sz="1100" dirty="0"/>
          </a:p>
          <a:p>
            <a:r>
              <a:rPr lang="en-US" sz="1100" dirty="0"/>
              <a:t>Most businesses and organizations are dense with these types of hidden assumptions and missed connections between departments and teams. This is critical to understand because it is most often these types of human and organizational factors that will sabotage success with an AI initiative – not the difficulty of mathematics required or complexity of the required technology. Both are formidable requirements, so it is all the more important not to let our own organizational dysfunction be the downfall. </a:t>
            </a:r>
          </a:p>
          <a:p>
            <a:endParaRPr lang="en-US" sz="1100" dirty="0"/>
          </a:p>
          <a:p>
            <a:r>
              <a:rPr lang="en-US" sz="1100" dirty="0"/>
              <a:t>Cross-functional collaboration between siloes and business units is one of the most important prerequisites to success with any kind of AI or advanced analytics practice. Therefore, the exercise of forming appropriate teams and examining flows of information pave the way not only for effective AI, but probably other improvements also. </a:t>
            </a:r>
          </a:p>
        </p:txBody>
      </p:sp>
    </p:spTree>
    <p:extLst>
      <p:ext uri="{BB962C8B-B14F-4D97-AF65-F5344CB8AC3E}">
        <p14:creationId xmlns:p14="http://schemas.microsoft.com/office/powerpoint/2010/main" val="2189556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64563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7651437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560888"/>
            <a:ext cx="6115792" cy="4319587"/>
          </a:xfrm>
          <a:prstGeom prst="rect">
            <a:avLst/>
          </a:prstGeom>
          <a:solidFill>
            <a:schemeClr val="bg1"/>
          </a:solidFill>
        </p:spPr>
        <p:txBody>
          <a:bodyPr/>
          <a:lstStyle/>
          <a:p>
            <a:pPr marL="171450" indent="-171450">
              <a:buFont typeface="Arial" pitchFamily="34" charset="0"/>
              <a:buChar char="•"/>
            </a:pPr>
            <a:r>
              <a:rPr lang="en-US" sz="1100" b="1" dirty="0" err="1"/>
              <a:t>Starsky</a:t>
            </a:r>
            <a:r>
              <a:rPr lang="en-US" sz="1100" b="1" dirty="0"/>
              <a:t> robotics for semi-autonomous trucks </a:t>
            </a:r>
            <a:r>
              <a:rPr lang="en-US" sz="1100" dirty="0"/>
              <a:t>– The </a:t>
            </a:r>
            <a:r>
              <a:rPr lang="en-US" sz="1100" dirty="0" err="1"/>
              <a:t>Starsky</a:t>
            </a:r>
            <a:r>
              <a:rPr lang="en-US" sz="1100" dirty="0"/>
              <a:t> platform allows remote central control of trucks which are largely, but not completely, autonomous. In February 2018, </a:t>
            </a:r>
            <a:r>
              <a:rPr lang="en-US" sz="1100" dirty="0" err="1"/>
              <a:t>Starsky</a:t>
            </a:r>
            <a:r>
              <a:rPr lang="en-US" sz="1100" dirty="0"/>
              <a:t> Robotics completed a 7-mile fully driverless trip in Florida without a single human in the truck. </a:t>
            </a:r>
            <a:r>
              <a:rPr lang="en-US" sz="1100" dirty="0" err="1"/>
              <a:t>Starsky</a:t>
            </a:r>
            <a:r>
              <a:rPr lang="en-US" sz="1100" dirty="0"/>
              <a:t> is the first company to publicly test an empty cabin for autonomous trucks.</a:t>
            </a:r>
          </a:p>
          <a:p>
            <a:pPr marL="171450" indent="-171450">
              <a:buFont typeface="Arial" pitchFamily="34" charset="0"/>
              <a:buChar char="•"/>
            </a:pPr>
            <a:endParaRPr lang="en-US" sz="1100" dirty="0"/>
          </a:p>
          <a:p>
            <a:pPr marL="171450" indent="-171450">
              <a:buFont typeface="Arial" pitchFamily="34" charset="0"/>
              <a:buChar char="•"/>
            </a:pPr>
            <a:r>
              <a:rPr lang="en-US" sz="1100" b="1" dirty="0"/>
              <a:t>IBM  Watson for oncology </a:t>
            </a:r>
            <a:r>
              <a:rPr lang="en-US" sz="1100" dirty="0"/>
              <a:t>– provides both diagnostic and treatment guidance to a real doctor (physician recommendation systems). Instead of attempting to replace or automate a doctor, the AI automates portions of the oncologist’s job which are repetitive and error-prone, and uses this capability to further enable the doctor.</a:t>
            </a:r>
          </a:p>
          <a:p>
            <a:pPr marL="171450" indent="-171450">
              <a:buFont typeface="Arial" pitchFamily="34" charset="0"/>
              <a:buChar char="•"/>
            </a:pPr>
            <a:endParaRPr lang="en-US" sz="1100" dirty="0"/>
          </a:p>
          <a:p>
            <a:endParaRPr lang="en-US" sz="1100" dirty="0"/>
          </a:p>
          <a:p>
            <a:r>
              <a:rPr lang="en-US" sz="1100" b="1" dirty="0"/>
              <a:t>The fundamental advantage: </a:t>
            </a:r>
            <a:r>
              <a:rPr lang="en-US" sz="1100" dirty="0"/>
              <a:t>These use cases avoid the long tail of different, unexpected, individual situations that don’t have a lot of precedent to learn from. </a:t>
            </a:r>
          </a:p>
          <a:p>
            <a:endParaRPr lang="en-US" sz="1100" dirty="0"/>
          </a:p>
          <a:p>
            <a:r>
              <a:rPr lang="en-US" sz="1100" b="1" dirty="0"/>
              <a:t>Better results: </a:t>
            </a:r>
            <a:r>
              <a:rPr lang="en-US" sz="1100" dirty="0"/>
              <a:t>The most effective use cases leverage AI and humans effectively in a collaborative setting.</a:t>
            </a:r>
          </a:p>
          <a:p>
            <a:endParaRPr lang="en-US" sz="1100" dirty="0"/>
          </a:p>
          <a:p>
            <a:r>
              <a:rPr lang="en-US" sz="1100" b="1" dirty="0"/>
              <a:t>Faster adoption: </a:t>
            </a:r>
            <a:r>
              <a:rPr lang="en-US" sz="1100" dirty="0"/>
              <a:t>More adoption means less change management. It may be hard to get a doctor to adopt a new treatment tool, but it’s vastly easier than adopting a “virtual doctor.”</a:t>
            </a:r>
          </a:p>
          <a:p>
            <a:endParaRPr lang="en-US" sz="1100" dirty="0"/>
          </a:p>
        </p:txBody>
      </p:sp>
    </p:spTree>
    <p:extLst>
      <p:ext uri="{BB962C8B-B14F-4D97-AF65-F5344CB8AC3E}">
        <p14:creationId xmlns:p14="http://schemas.microsoft.com/office/powerpoint/2010/main" val="40024218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161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solidFill>
            <a:schemeClr val="bg1"/>
          </a:solidFill>
        </p:spPr>
      </p:sp>
      <p:sp>
        <p:nvSpPr>
          <p:cNvPr id="3" name="Notes Placeholder 2"/>
          <p:cNvSpPr>
            <a:spLocks noGrp="1"/>
          </p:cNvSpPr>
          <p:nvPr>
            <p:ph type="body" idx="1"/>
          </p:nvPr>
        </p:nvSpPr>
        <p:spPr>
          <a:xfrm>
            <a:off x="546265" y="4560888"/>
            <a:ext cx="6163293" cy="4319587"/>
          </a:xfrm>
          <a:prstGeom prst="rect">
            <a:avLst/>
          </a:prstGeom>
          <a:solidFill>
            <a:schemeClr val="bg1"/>
          </a:solidFill>
        </p:spPr>
        <p:txBody>
          <a:bodyPr/>
          <a:lstStyle/>
          <a:p>
            <a:r>
              <a:rPr lang="en-US" sz="1100" i="1" dirty="0"/>
              <a:t>Source: </a:t>
            </a:r>
            <a:r>
              <a:rPr lang="en-US" sz="1100" i="1" dirty="0" err="1"/>
              <a:t>Ilya</a:t>
            </a:r>
            <a:r>
              <a:rPr lang="en-US" sz="1100" i="1" dirty="0"/>
              <a:t> </a:t>
            </a:r>
            <a:r>
              <a:rPr lang="en-US" sz="1100" i="1" dirty="0" err="1"/>
              <a:t>Gelfenbeyn</a:t>
            </a:r>
            <a:r>
              <a:rPr lang="en-US" sz="1100" i="1" dirty="0"/>
              <a:t>, Product Lead, Google</a:t>
            </a:r>
          </a:p>
          <a:p>
            <a:endParaRPr lang="en-US" sz="1100" i="1" dirty="0"/>
          </a:p>
          <a:p>
            <a:r>
              <a:rPr lang="en-US" sz="1100" dirty="0"/>
              <a:t>Brands increasingly interact with their customers with active engagement via social media, messaging apps and smart devices. The increase in smart devices and the shift in brand engagement is leading to rapid adoption and fast growth for conversational applications.</a:t>
            </a:r>
            <a:endParaRPr lang="en-US" sz="1100" i="1" dirty="0"/>
          </a:p>
        </p:txBody>
      </p:sp>
    </p:spTree>
    <p:extLst>
      <p:ext uri="{BB962C8B-B14F-4D97-AF65-F5344CB8AC3E}">
        <p14:creationId xmlns:p14="http://schemas.microsoft.com/office/powerpoint/2010/main" val="40024218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7249461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39134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51741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93766" y="4621213"/>
            <a:ext cx="6139543" cy="4035899"/>
          </a:xfrm>
          <a:prstGeom prst="rect">
            <a:avLst/>
          </a:prstGeom>
          <a:solidFill>
            <a:schemeClr val="bg1"/>
          </a:solidFill>
        </p:spPr>
        <p:txBody>
          <a:bodyPr/>
          <a:lstStyle/>
          <a:p>
            <a:r>
              <a:rPr lang="en-US" sz="1100" dirty="0"/>
              <a:t>The buzzwords are in flux around augmented, hybrid or extended intelligence, but the core concepts are the same: let machines do what they do best (read 1b log lines) and let humans do what they do best (infer motives, goals, and adapt to new situations)</a:t>
            </a:r>
          </a:p>
        </p:txBody>
      </p:sp>
    </p:spTree>
    <p:extLst>
      <p:ext uri="{BB962C8B-B14F-4D97-AF65-F5344CB8AC3E}">
        <p14:creationId xmlns:p14="http://schemas.microsoft.com/office/powerpoint/2010/main" val="25000701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15576498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41574913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37091640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9543412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37233212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364330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05642" y="4621213"/>
            <a:ext cx="6103916" cy="3940896"/>
          </a:xfrm>
          <a:prstGeom prst="rect">
            <a:avLst/>
          </a:prstGeom>
          <a:solidFill>
            <a:schemeClr val="bg1"/>
          </a:solidFill>
        </p:spPr>
        <p:txBody>
          <a:bodyPr/>
          <a:lstStyle/>
          <a:p>
            <a:r>
              <a:rPr lang="en-US" sz="1100" dirty="0"/>
              <a:t>This quote is from </a:t>
            </a:r>
            <a:r>
              <a:rPr lang="en-US" sz="1100" b="0" i="1" kern="1200" dirty="0">
                <a:solidFill>
                  <a:schemeClr val="tx1"/>
                </a:solidFill>
                <a:effectLst/>
                <a:latin typeface="+mn-lt"/>
                <a:ea typeface="+mn-ea"/>
                <a:cs typeface="+mn-cs"/>
              </a:rPr>
              <a:t>The Military Engineer</a:t>
            </a:r>
            <a:r>
              <a:rPr lang="en-US" sz="1100" b="0" i="0" kern="1200" dirty="0">
                <a:solidFill>
                  <a:schemeClr val="tx1"/>
                </a:solidFill>
                <a:effectLst/>
                <a:latin typeface="+mn-lt"/>
                <a:ea typeface="+mn-ea"/>
                <a:cs typeface="+mn-cs"/>
              </a:rPr>
              <a:t>, “Some Notes on the World War,” one of the earliest examples of this idea.</a:t>
            </a:r>
          </a:p>
          <a:p>
            <a:r>
              <a:rPr lang="en-US" sz="1100" b="0" i="0" kern="1200" dirty="0">
                <a:solidFill>
                  <a:schemeClr val="tx1"/>
                </a:solidFill>
                <a:effectLst/>
                <a:latin typeface="+mn-lt"/>
                <a:ea typeface="+mn-ea"/>
                <a:cs typeface="+mn-cs"/>
              </a:rPr>
              <a:t> </a:t>
            </a:r>
            <a:endParaRPr lang="en-US" sz="1100" dirty="0"/>
          </a:p>
          <a:p>
            <a:r>
              <a:rPr lang="en-US" sz="1100" dirty="0"/>
              <a:t>The reality is, it’s a tough balance to get right. We want to learn from past mistakes, but the cybersecurity space is rapidly evolving. Archived data from 6 years ago might not be good training data. Conversely, this presents opportunities for AI to be a good tool, since the ability to adapt and evolve is fundamental to an AI application. We are not looking for a pattern of “learn and repeat,” but of “inspect and anticipate .”</a:t>
            </a:r>
          </a:p>
          <a:p>
            <a:endParaRPr lang="en-US" sz="1100" dirty="0"/>
          </a:p>
          <a:p>
            <a:endParaRPr lang="en-US" sz="1100" dirty="0"/>
          </a:p>
          <a:p>
            <a:r>
              <a:rPr lang="en-US" sz="1100" dirty="0"/>
              <a:t>For further reading: </a:t>
            </a:r>
            <a:r>
              <a:rPr lang="en-US" sz="1100" dirty="0">
                <a:hlinkClick r:id="rId3"/>
              </a:rPr>
              <a:t>https://www.barrypopik.com/index.php/new_york_city/entry/generals_always_fight_the_last_war</a:t>
            </a:r>
            <a:r>
              <a:rPr lang="en-US" sz="1100" dirty="0"/>
              <a:t> </a:t>
            </a:r>
          </a:p>
        </p:txBody>
      </p:sp>
    </p:spTree>
    <p:extLst>
      <p:ext uri="{BB962C8B-B14F-4D97-AF65-F5344CB8AC3E}">
        <p14:creationId xmlns:p14="http://schemas.microsoft.com/office/powerpoint/2010/main" val="7087255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29516522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190625"/>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3"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190625"/>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7" y="4337728"/>
            <a:ext cx="2424997" cy="172724"/>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4337729"/>
            <a:ext cx="4953000" cy="17145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99168" y="365761"/>
            <a:ext cx="8235761" cy="589837"/>
          </a:xfrm>
        </p:spPr>
        <p:txBody>
          <a:bodyPr lIns="0" tIns="0" rIns="0" bIns="0" anchor="t" anchorCtr="0">
            <a:noAutofit/>
          </a:bodyPr>
          <a:lstStyle>
            <a:lvl1pPr algn="l">
              <a:defRPr sz="2200">
                <a:solidFill>
                  <a:schemeClr val="tx2"/>
                </a:solidFill>
              </a:defRPr>
            </a:lvl1pPr>
          </a:lstStyle>
          <a:p>
            <a:r>
              <a:rPr lang="en-US"/>
              <a:t>Click to edit Master title style</a:t>
            </a:r>
            <a:endParaRPr lang="en-US" dirty="0"/>
          </a:p>
        </p:txBody>
      </p:sp>
      <p:sp>
        <p:nvSpPr>
          <p:cNvPr id="12" name="Slide Number Placeholder 5"/>
          <p:cNvSpPr>
            <a:spLocks noGrp="1"/>
          </p:cNvSpPr>
          <p:nvPr>
            <p:ph type="sldNum" sz="quarter" idx="4"/>
          </p:nvPr>
        </p:nvSpPr>
        <p:spPr>
          <a:xfrm>
            <a:off x="511080" y="4804307"/>
            <a:ext cx="213868" cy="272400"/>
          </a:xfrm>
          <a:prstGeom prst="rect">
            <a:avLst/>
          </a:prstGeom>
        </p:spPr>
        <p:txBody>
          <a:bodyPr vert="horz" lIns="0" tIns="0" rIns="0" bIns="0" rtlCol="0" anchor="t"/>
          <a:lstStyle>
            <a:lvl1pPr algn="l">
              <a:defRPr lang="en-US" sz="800" kern="1200" smtClean="0">
                <a:solidFill>
                  <a:schemeClr val="bg2"/>
                </a:solidFill>
                <a:latin typeface="+mn-lt"/>
                <a:ea typeface="+mn-ea"/>
                <a:cs typeface="+mn-cs"/>
              </a:defRPr>
            </a:lvl1pPr>
          </a:lstStyle>
          <a:p>
            <a:fld id="{FFCACAE2-5591-4D6A-979D-A3F62E468CFA}" type="slidenum">
              <a:rPr lang="en-US" smtClean="0"/>
              <a:t>‹#›</a:t>
            </a:fld>
            <a:endParaRPr lang="en-US"/>
          </a:p>
        </p:txBody>
      </p:sp>
      <p:sp>
        <p:nvSpPr>
          <p:cNvPr id="8" name="Text Placeholder 5"/>
          <p:cNvSpPr>
            <a:spLocks noGrp="1"/>
          </p:cNvSpPr>
          <p:nvPr>
            <p:ph type="body" sz="quarter" idx="14"/>
          </p:nvPr>
        </p:nvSpPr>
        <p:spPr>
          <a:xfrm>
            <a:off x="506657" y="1197865"/>
            <a:ext cx="4069080" cy="3333647"/>
          </a:xfrm>
        </p:spPr>
        <p:txBody>
          <a:bodyPr lIns="0" tIns="0" rIns="0" bIns="0" numCol="1" spcCol="374895">
            <a:noAutofit/>
          </a:bodyPr>
          <a:lstStyle>
            <a:lvl1pPr marL="11113" indent="0">
              <a:lnSpc>
                <a:spcPct val="100000"/>
              </a:lnSpc>
              <a:spcBef>
                <a:spcPts val="0"/>
              </a:spcBef>
              <a:spcAft>
                <a:spcPts val="1200"/>
              </a:spcAft>
              <a:buClrTx/>
              <a:tabLst/>
              <a:defRPr sz="2000" baseline="0">
                <a:solidFill>
                  <a:schemeClr val="bg2"/>
                </a:solidFill>
              </a:defRPr>
            </a:lvl1pPr>
            <a:lvl2pPr marL="228594" indent="-173732">
              <a:lnSpc>
                <a:spcPct val="100000"/>
              </a:lnSpc>
              <a:spcBef>
                <a:spcPts val="0"/>
              </a:spcBef>
              <a:spcAft>
                <a:spcPts val="1200"/>
              </a:spcAft>
              <a:buFont typeface="Arial" charset="0"/>
              <a:buChar char="•"/>
              <a:tabLst/>
              <a:defRPr sz="2000">
                <a:solidFill>
                  <a:schemeClr val="bg2"/>
                </a:solidFill>
              </a:defRPr>
            </a:lvl2pPr>
            <a:lvl3pPr marL="457189" indent="-228594">
              <a:lnSpc>
                <a:spcPct val="100000"/>
              </a:lnSpc>
              <a:spcBef>
                <a:spcPts val="0"/>
              </a:spcBef>
              <a:spcAft>
                <a:spcPts val="1200"/>
              </a:spcAft>
              <a:buFont typeface="Lucida Grande"/>
              <a:buChar char="–"/>
              <a:defRPr sz="1400">
                <a:solidFill>
                  <a:schemeClr val="bg2"/>
                </a:solidFill>
              </a:defRPr>
            </a:lvl3pPr>
            <a:lvl4pPr marL="685783" indent="-228594">
              <a:lnSpc>
                <a:spcPct val="100000"/>
              </a:lnSpc>
              <a:spcBef>
                <a:spcPts val="0"/>
              </a:spcBef>
              <a:spcAft>
                <a:spcPts val="1200"/>
              </a:spcAft>
              <a:buFont typeface="Lucida Grande"/>
              <a:buChar char="–"/>
              <a:defRPr sz="1400">
                <a:solidFill>
                  <a:schemeClr val="bg2"/>
                </a:solidFill>
              </a:defRPr>
            </a:lvl4pPr>
            <a:lvl5pPr marL="914378" indent="-228594">
              <a:lnSpc>
                <a:spcPct val="100000"/>
              </a:lnSpc>
              <a:spcBef>
                <a:spcPts val="0"/>
              </a:spcBef>
              <a:spcAft>
                <a:spcPts val="1200"/>
              </a:spcAft>
              <a:buFont typeface="Lucida Grande"/>
              <a:buChar cha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5"/>
          </p:nvPr>
        </p:nvSpPr>
        <p:spPr>
          <a:xfrm>
            <a:off x="4665849" y="1197865"/>
            <a:ext cx="4069080" cy="3333647"/>
          </a:xfrm>
        </p:spPr>
        <p:txBody>
          <a:bodyPr lIns="0" tIns="0" rIns="0" bIns="0" numCol="1" spcCol="374895">
            <a:noAutofit/>
          </a:bodyPr>
          <a:lstStyle>
            <a:lvl1pPr marL="11113" indent="0">
              <a:lnSpc>
                <a:spcPct val="100000"/>
              </a:lnSpc>
              <a:spcBef>
                <a:spcPts val="1200"/>
              </a:spcBef>
              <a:spcAft>
                <a:spcPts val="800"/>
              </a:spcAft>
              <a:buClrTx/>
              <a:tabLst/>
              <a:defRPr sz="2000" baseline="0">
                <a:solidFill>
                  <a:schemeClr val="bg2"/>
                </a:solidFill>
              </a:defRPr>
            </a:lvl1pPr>
            <a:lvl2pPr marL="228594" indent="-173732">
              <a:lnSpc>
                <a:spcPct val="100000"/>
              </a:lnSpc>
              <a:spcBef>
                <a:spcPts val="0"/>
              </a:spcBef>
              <a:spcAft>
                <a:spcPts val="1200"/>
              </a:spcAft>
              <a:buFont typeface="Arial" charset="0"/>
              <a:buChar char="•"/>
              <a:tabLst/>
              <a:defRPr sz="2000">
                <a:solidFill>
                  <a:schemeClr val="bg2"/>
                </a:solidFill>
              </a:defRPr>
            </a:lvl2pPr>
            <a:lvl3pPr marL="457189" indent="-228594">
              <a:lnSpc>
                <a:spcPct val="100000"/>
              </a:lnSpc>
              <a:spcBef>
                <a:spcPts val="0"/>
              </a:spcBef>
              <a:spcAft>
                <a:spcPts val="1200"/>
              </a:spcAft>
              <a:buFont typeface="Lucida Grande"/>
              <a:buChar char="–"/>
              <a:tabLst/>
              <a:defRPr sz="1400">
                <a:solidFill>
                  <a:schemeClr val="bg2"/>
                </a:solidFill>
              </a:defRPr>
            </a:lvl3pPr>
            <a:lvl4pPr marL="685783" indent="-228594">
              <a:lnSpc>
                <a:spcPct val="100000"/>
              </a:lnSpc>
              <a:spcBef>
                <a:spcPts val="0"/>
              </a:spcBef>
              <a:spcAft>
                <a:spcPts val="1200"/>
              </a:spcAft>
              <a:buFont typeface="Lucida Grande"/>
              <a:buChar char="–"/>
              <a:defRPr sz="1400">
                <a:solidFill>
                  <a:schemeClr val="bg2"/>
                </a:solidFill>
              </a:defRPr>
            </a:lvl4pPr>
            <a:lvl5pPr marL="914378" indent="-219451">
              <a:lnSpc>
                <a:spcPct val="100000"/>
              </a:lnSpc>
              <a:spcBef>
                <a:spcPts val="0"/>
              </a:spcBef>
              <a:spcAft>
                <a:spcPts val="1200"/>
              </a:spcAft>
              <a:buFont typeface="Lucida Grande"/>
              <a:buChar cha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18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 Gradient Geo B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Box 8"/>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spc="600">
                <a:solidFill>
                  <a:srgbClr val="A6A6A6"/>
                </a:solidFill>
                <a:latin typeface="Helvetica Neue Medium"/>
                <a:ea typeface="Helvetica Neue Medium"/>
                <a:cs typeface="Helvetica Neue Medium"/>
                <a:sym typeface="Helvetica Neue Medium"/>
              </a:defRPr>
            </a:lvl1pPr>
          </a:lstStyle>
          <a:p>
            <a:pPr defTabSz="685800" fontAlgn="auto" hangingPunct="0">
              <a:spcBef>
                <a:spcPts val="0"/>
              </a:spcBef>
              <a:spcAft>
                <a:spcPts val="0"/>
              </a:spcAft>
            </a:pPr>
            <a:r>
              <a:rPr kern="0" dirty="0">
                <a:solidFill>
                  <a:srgbClr val="FFFFFF">
                    <a:lumMod val="40000"/>
                    <a:lumOff val="60000"/>
                  </a:srgbClr>
                </a:solidFill>
              </a:rPr>
              <a:t>COPYRIGHT 201</a:t>
            </a:r>
            <a:r>
              <a:rPr lang="en-US" kern="0" dirty="0">
                <a:solidFill>
                  <a:srgbClr val="FFFFFF">
                    <a:lumMod val="40000"/>
                    <a:lumOff val="60000"/>
                  </a:srgbClr>
                </a:solidFill>
              </a:rPr>
              <a:t>9</a:t>
            </a:r>
            <a:r>
              <a:rPr kern="0" dirty="0">
                <a:solidFill>
                  <a:srgbClr val="FFFFFF">
                    <a:lumMod val="40000"/>
                    <a:lumOff val="60000"/>
                  </a:srgbClr>
                </a:solidFill>
              </a:rPr>
              <a:t> </a:t>
            </a:r>
            <a:r>
              <a:rPr lang="en-US" kern="0" dirty="0">
                <a:solidFill>
                  <a:srgbClr val="FFFFFF">
                    <a:lumMod val="40000"/>
                    <a:lumOff val="60000"/>
                  </a:srgbClr>
                </a:solidFill>
              </a:rPr>
              <a:t>ASPE</a:t>
            </a:r>
            <a:endParaRPr kern="0" dirty="0">
              <a:solidFill>
                <a:srgbClr val="FFFFFF">
                  <a:lumMod val="40000"/>
                  <a:lumOff val="60000"/>
                </a:srgbClr>
              </a:solidFill>
            </a:endParaRPr>
          </a:p>
        </p:txBody>
      </p:sp>
      <p:sp>
        <p:nvSpPr>
          <p:cNvPr id="6" name="Freeform 5"/>
          <p:cNvSpPr/>
          <p:nvPr/>
        </p:nvSpPr>
        <p:spPr>
          <a:xfrm flipH="1">
            <a:off x="0" y="0"/>
            <a:ext cx="9144000" cy="5143500"/>
          </a:xfrm>
          <a:custGeom>
            <a:avLst/>
            <a:gdLst>
              <a:gd name="connsiteX0" fmla="*/ 7628699 w 10752898"/>
              <a:gd name="connsiteY0" fmla="*/ 0 h 6857999"/>
              <a:gd name="connsiteX1" fmla="*/ 0 w 10752898"/>
              <a:gd name="connsiteY1" fmla="*/ 0 h 6857999"/>
              <a:gd name="connsiteX2" fmla="*/ 6857999 w 10752898"/>
              <a:gd name="connsiteY2" fmla="*/ 6857999 h 6857999"/>
              <a:gd name="connsiteX3" fmla="*/ 10752898 w 10752898"/>
              <a:gd name="connsiteY3" fmla="*/ 6857999 h 6857999"/>
              <a:gd name="connsiteX4" fmla="*/ 10752898 w 10752898"/>
              <a:gd name="connsiteY4" fmla="*/ 3124199 h 6857999"/>
              <a:gd name="connsiteX5" fmla="*/ 7628699 w 10752898"/>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2898" h="6857999">
                <a:moveTo>
                  <a:pt x="7628699" y="0"/>
                </a:moveTo>
                <a:lnTo>
                  <a:pt x="0" y="0"/>
                </a:lnTo>
                <a:lnTo>
                  <a:pt x="6857999" y="6857999"/>
                </a:lnTo>
                <a:lnTo>
                  <a:pt x="10752898" y="6857999"/>
                </a:lnTo>
                <a:lnTo>
                  <a:pt x="10752898" y="3124199"/>
                </a:lnTo>
                <a:lnTo>
                  <a:pt x="7628699" y="0"/>
                </a:lnTo>
                <a:close/>
              </a:path>
            </a:pathLst>
          </a:cu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defTabSz="685800" fontAlgn="auto">
              <a:spcBef>
                <a:spcPts val="0"/>
              </a:spcBef>
              <a:spcAft>
                <a:spcPts val="0"/>
              </a:spcAft>
            </a:pPr>
            <a:r>
              <a:rPr lang="en-US" sz="1400" dirty="0">
                <a:solidFill>
                  <a:prstClr val="white"/>
                </a:solidFill>
                <a:sym typeface="Calibri"/>
              </a:rPr>
              <a:t>a</a:t>
            </a:r>
          </a:p>
        </p:txBody>
      </p:sp>
      <p:pic>
        <p:nvPicPr>
          <p:cNvPr id="10" name="ASPE Logo-white-16.png" descr="ASPE Logo-white-16.png"/>
          <p:cNvPicPr>
            <a:picLocks noChangeAspect="1"/>
          </p:cNvPicPr>
          <p:nvPr/>
        </p:nvPicPr>
        <p:blipFill>
          <a:blip r:embed="rId3">
            <a:extLst/>
          </a:blip>
          <a:srcRect t="10147" b="10147"/>
          <a:stretch>
            <a:fillRect/>
          </a:stretch>
        </p:blipFill>
        <p:spPr>
          <a:xfrm>
            <a:off x="7244567" y="4550836"/>
            <a:ext cx="1760324" cy="506973"/>
          </a:xfrm>
          <a:prstGeom prst="rect">
            <a:avLst/>
          </a:prstGeom>
          <a:ln w="12700">
            <a:miter lim="400000"/>
          </a:ln>
        </p:spPr>
      </p:pic>
      <p:sp>
        <p:nvSpPr>
          <p:cNvPr id="9" name="TextBox 8"/>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spc="600">
                <a:solidFill>
                  <a:srgbClr val="A6A6A6"/>
                </a:solidFill>
                <a:latin typeface="Helvetica Neue Medium"/>
                <a:ea typeface="Helvetica Neue Medium"/>
                <a:cs typeface="Helvetica Neue Medium"/>
                <a:sym typeface="Helvetica Neue Medium"/>
              </a:defRPr>
            </a:lvl1pPr>
          </a:lstStyle>
          <a:p>
            <a:pPr defTabSz="685800" fontAlgn="auto" hangingPunct="0">
              <a:spcBef>
                <a:spcPts val="0"/>
              </a:spcBef>
              <a:spcAft>
                <a:spcPts val="0"/>
              </a:spcAft>
            </a:pPr>
            <a:r>
              <a:rPr kern="0" dirty="0">
                <a:solidFill>
                  <a:srgbClr val="FFFFFF">
                    <a:lumMod val="40000"/>
                    <a:lumOff val="60000"/>
                  </a:srgbClr>
                </a:solidFill>
              </a:rPr>
              <a:t>COPYRIGHT 201</a:t>
            </a:r>
            <a:r>
              <a:rPr lang="en-US" kern="0" dirty="0">
                <a:solidFill>
                  <a:srgbClr val="FFFFFF">
                    <a:lumMod val="40000"/>
                    <a:lumOff val="60000"/>
                  </a:srgbClr>
                </a:solidFill>
              </a:rPr>
              <a:t>9</a:t>
            </a:r>
            <a:r>
              <a:rPr kern="0" dirty="0">
                <a:solidFill>
                  <a:srgbClr val="FFFFFF">
                    <a:lumMod val="40000"/>
                    <a:lumOff val="60000"/>
                  </a:srgbClr>
                </a:solidFill>
              </a:rPr>
              <a:t> </a:t>
            </a:r>
            <a:r>
              <a:rPr lang="en-US" kern="0" dirty="0">
                <a:solidFill>
                  <a:srgbClr val="FFFFFF">
                    <a:lumMod val="40000"/>
                    <a:lumOff val="60000"/>
                  </a:srgbClr>
                </a:solidFill>
              </a:rPr>
              <a:t>ASPE</a:t>
            </a:r>
            <a:endParaRPr kern="0" dirty="0">
              <a:solidFill>
                <a:srgbClr val="FFFFFF">
                  <a:lumMod val="40000"/>
                  <a:lumOff val="60000"/>
                </a:srgbClr>
              </a:solidFill>
            </a:endParaRPr>
          </a:p>
        </p:txBody>
      </p:sp>
      <p:sp>
        <p:nvSpPr>
          <p:cNvPr id="11" name="Freeform 10"/>
          <p:cNvSpPr/>
          <p:nvPr userDrawn="1"/>
        </p:nvSpPr>
        <p:spPr>
          <a:xfrm flipH="1">
            <a:off x="0" y="0"/>
            <a:ext cx="9144000" cy="5143500"/>
          </a:xfrm>
          <a:custGeom>
            <a:avLst/>
            <a:gdLst>
              <a:gd name="connsiteX0" fmla="*/ 7628699 w 10752898"/>
              <a:gd name="connsiteY0" fmla="*/ 0 h 6857999"/>
              <a:gd name="connsiteX1" fmla="*/ 0 w 10752898"/>
              <a:gd name="connsiteY1" fmla="*/ 0 h 6857999"/>
              <a:gd name="connsiteX2" fmla="*/ 6857999 w 10752898"/>
              <a:gd name="connsiteY2" fmla="*/ 6857999 h 6857999"/>
              <a:gd name="connsiteX3" fmla="*/ 10752898 w 10752898"/>
              <a:gd name="connsiteY3" fmla="*/ 6857999 h 6857999"/>
              <a:gd name="connsiteX4" fmla="*/ 10752898 w 10752898"/>
              <a:gd name="connsiteY4" fmla="*/ 3124199 h 6857999"/>
              <a:gd name="connsiteX5" fmla="*/ 7628699 w 10752898"/>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2898" h="6857999">
                <a:moveTo>
                  <a:pt x="7628699" y="0"/>
                </a:moveTo>
                <a:lnTo>
                  <a:pt x="0" y="0"/>
                </a:lnTo>
                <a:lnTo>
                  <a:pt x="6857999" y="6857999"/>
                </a:lnTo>
                <a:lnTo>
                  <a:pt x="10752898" y="6857999"/>
                </a:lnTo>
                <a:lnTo>
                  <a:pt x="10752898" y="3124199"/>
                </a:lnTo>
                <a:lnTo>
                  <a:pt x="7628699" y="0"/>
                </a:lnTo>
                <a:close/>
              </a:path>
            </a:pathLst>
          </a:cu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defTabSz="685800" fontAlgn="auto">
              <a:spcBef>
                <a:spcPts val="0"/>
              </a:spcBef>
              <a:spcAft>
                <a:spcPts val="0"/>
              </a:spcAft>
            </a:pPr>
            <a:r>
              <a:rPr lang="en-US" sz="1400" dirty="0">
                <a:solidFill>
                  <a:prstClr val="white"/>
                </a:solidFill>
                <a:sym typeface="Calibri"/>
              </a:rPr>
              <a:t>a</a:t>
            </a:r>
          </a:p>
        </p:txBody>
      </p:sp>
      <p:pic>
        <p:nvPicPr>
          <p:cNvPr id="12" name="ASPE Logo-white-16.png" descr="ASPE Logo-white-16.png"/>
          <p:cNvPicPr>
            <a:picLocks noChangeAspect="1"/>
          </p:cNvPicPr>
          <p:nvPr userDrawn="1"/>
        </p:nvPicPr>
        <p:blipFill>
          <a:blip r:embed="rId3">
            <a:extLst/>
          </a:blip>
          <a:srcRect t="10147" b="10147"/>
          <a:stretch>
            <a:fillRect/>
          </a:stretch>
        </p:blipFill>
        <p:spPr>
          <a:xfrm>
            <a:off x="7244567" y="4550836"/>
            <a:ext cx="1760324" cy="506973"/>
          </a:xfrm>
          <a:prstGeom prst="rect">
            <a:avLst/>
          </a:prstGeom>
          <a:ln w="12700">
            <a:miter lim="400000"/>
          </a:ln>
        </p:spPr>
      </p:pic>
      <p:sp>
        <p:nvSpPr>
          <p:cNvPr id="13" name="Title 1"/>
          <p:cNvSpPr txBox="1">
            <a:spLocks noGrp="1"/>
          </p:cNvSpPr>
          <p:nvPr>
            <p:ph type="title"/>
          </p:nvPr>
        </p:nvSpPr>
        <p:spPr>
          <a:xfrm>
            <a:off x="1052727" y="1862667"/>
            <a:ext cx="5498356" cy="2205861"/>
          </a:xfrm>
          <a:prstGeom prst="rect">
            <a:avLst/>
          </a:prstGeom>
        </p:spPr>
        <p:txBody>
          <a:bodyPr lIns="34290" tIns="17145" rIns="34290" bIns="17145">
            <a:normAutofit/>
          </a:bodyPr>
          <a:lstStyle>
            <a:lvl1pPr defTabSz="637794">
              <a:defRPr sz="14880"/>
            </a:lvl1pPr>
          </a:lstStyle>
          <a:p>
            <a:pPr defTabSz="1700783">
              <a:defRPr sz="14880"/>
            </a:pPr>
            <a:r>
              <a:rPr lang="en-US" sz="3700" b="1" dirty="0">
                <a:latin typeface="Arial"/>
                <a:cs typeface="Arial"/>
              </a:rPr>
              <a:t>COURSE TITLE HERE</a:t>
            </a:r>
          </a:p>
        </p:txBody>
      </p:sp>
    </p:spTree>
    <p:extLst>
      <p:ext uri="{BB962C8B-B14F-4D97-AF65-F5344CB8AC3E}">
        <p14:creationId xmlns:p14="http://schemas.microsoft.com/office/powerpoint/2010/main" val="320263705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ection Divider - Gradient">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35" name="Rectangle 4"/>
          <p:cNvSpPr/>
          <p:nvPr/>
        </p:nvSpPr>
        <p:spPr>
          <a:xfrm>
            <a:off x="616459" y="664549"/>
            <a:ext cx="7891670" cy="3669507"/>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a:solidFill>
                <a:srgbClr val="FFFFFF"/>
              </a:solidFill>
              <a:latin typeface="Arial"/>
              <a:ea typeface="+mn-ea"/>
              <a:cs typeface="+mn-cs"/>
              <a:sym typeface="Calibri"/>
            </a:endParaRPr>
          </a:p>
        </p:txBody>
      </p:sp>
      <p:sp>
        <p:nvSpPr>
          <p:cNvPr id="136" name="Title Text"/>
          <p:cNvSpPr txBox="1">
            <a:spLocks noGrp="1"/>
          </p:cNvSpPr>
          <p:nvPr>
            <p:ph type="title" hasCustomPrompt="1"/>
          </p:nvPr>
        </p:nvSpPr>
        <p:spPr>
          <a:xfrm>
            <a:off x="1143000" y="911588"/>
            <a:ext cx="6858000" cy="753997"/>
          </a:xfrm>
          <a:prstGeom prst="rect">
            <a:avLst/>
          </a:prstGeom>
        </p:spPr>
        <p:txBody>
          <a:bodyPr lIns="34290" tIns="17145" rIns="34290" bIns="17145"/>
          <a:lstStyle>
            <a:lvl1pPr>
              <a:defRPr sz="3400" cap="all"/>
            </a:lvl1pPr>
          </a:lstStyle>
          <a:p>
            <a:r>
              <a:rPr lang="en-US" dirty="0"/>
              <a:t>Title text</a:t>
            </a:r>
            <a:endParaRPr dirty="0"/>
          </a:p>
        </p:txBody>
      </p:sp>
      <p:sp>
        <p:nvSpPr>
          <p:cNvPr id="137" name="Body Level One…"/>
          <p:cNvSpPr txBox="1">
            <a:spLocks noGrp="1"/>
          </p:cNvSpPr>
          <p:nvPr>
            <p:ph type="body" sz="quarter" idx="1" hasCustomPrompt="1"/>
          </p:nvPr>
        </p:nvSpPr>
        <p:spPr>
          <a:xfrm>
            <a:off x="1143000" y="1926166"/>
            <a:ext cx="6858000" cy="1974684"/>
          </a:xfrm>
          <a:prstGeom prst="rect">
            <a:avLst/>
          </a:prstGeom>
        </p:spPr>
        <p:txBody>
          <a:bodyPr lIns="34290" tIns="17145" rIns="34290" bIns="17145" anchor="ctr">
            <a:normAutofit/>
          </a:bodyPr>
          <a:lstStyle>
            <a:lvl1pPr marL="0" indent="0" algn="ctr">
              <a:lnSpc>
                <a:spcPct val="150000"/>
              </a:lnSpc>
              <a:buSzTx/>
              <a:buFontTx/>
              <a:buNone/>
              <a:defRPr sz="2300">
                <a:solidFill>
                  <a:schemeClr val="tx2"/>
                </a:solidFill>
                <a:latin typeface="Helvetica Neue"/>
                <a:ea typeface="Helvetica Neue"/>
                <a:cs typeface="Helvetica Neue"/>
                <a:sym typeface="Helvetica Neue"/>
              </a:defRPr>
            </a:lvl1pPr>
            <a:lvl2pPr marL="0" indent="171450" algn="ctr">
              <a:lnSpc>
                <a:spcPct val="150000"/>
              </a:lnSpc>
              <a:spcBef>
                <a:spcPts val="0"/>
              </a:spcBef>
              <a:buSzTx/>
              <a:buFontTx/>
              <a:buNone/>
              <a:defRPr sz="2300">
                <a:solidFill>
                  <a:schemeClr val="tx2"/>
                </a:solidFill>
                <a:latin typeface="Helvetica Neue"/>
                <a:ea typeface="Helvetica Neue"/>
                <a:cs typeface="Helvetica Neue"/>
                <a:sym typeface="Helvetica Neue"/>
              </a:defRPr>
            </a:lvl2pPr>
            <a:lvl3pPr marL="0" indent="342900" algn="ctr">
              <a:lnSpc>
                <a:spcPct val="150000"/>
              </a:lnSpc>
              <a:buSzTx/>
              <a:buFontTx/>
              <a:buNone/>
              <a:defRPr sz="2300">
                <a:solidFill>
                  <a:schemeClr val="tx2"/>
                </a:solidFill>
                <a:latin typeface="Helvetica Neue"/>
                <a:ea typeface="Helvetica Neue"/>
                <a:cs typeface="Helvetica Neue"/>
                <a:sym typeface="Helvetica Neue"/>
              </a:defRPr>
            </a:lvl3pPr>
            <a:lvl4pPr marL="0" indent="514350" algn="ctr">
              <a:lnSpc>
                <a:spcPts val="2250"/>
              </a:lnSpc>
              <a:buSzTx/>
              <a:buFontTx/>
              <a:buNone/>
              <a:defRPr sz="2300">
                <a:solidFill>
                  <a:srgbClr val="8D9CBA"/>
                </a:solidFill>
                <a:latin typeface="Helvetica Neue"/>
                <a:ea typeface="Helvetica Neue"/>
                <a:cs typeface="Helvetica Neue"/>
                <a:sym typeface="Helvetica Neue"/>
              </a:defRPr>
            </a:lvl4pPr>
            <a:lvl5pPr marL="0" indent="685800" algn="ctr">
              <a:lnSpc>
                <a:spcPts val="2250"/>
              </a:lnSpc>
              <a:buSzTx/>
              <a:buFontTx/>
              <a:buNone/>
              <a:defRPr sz="2300">
                <a:solidFill>
                  <a:srgbClr val="8D9CBA"/>
                </a:solidFill>
                <a:latin typeface="Helvetica Neue"/>
                <a:ea typeface="Helvetica Neue"/>
                <a:cs typeface="Helvetica Neue"/>
                <a:sym typeface="Helvetica Neue"/>
              </a:defRPr>
            </a:lvl5pPr>
          </a:lstStyle>
          <a:p>
            <a:r>
              <a:rPr dirty="0"/>
              <a:t>Body Level One</a:t>
            </a:r>
          </a:p>
          <a:p>
            <a:pPr lvl="1"/>
            <a:r>
              <a:rPr dirty="0"/>
              <a:t>Body Level Two</a:t>
            </a:r>
          </a:p>
          <a:p>
            <a:pPr lvl="2"/>
            <a:r>
              <a:rPr dirty="0"/>
              <a:t>Body Level Three</a:t>
            </a:r>
          </a:p>
        </p:txBody>
      </p:sp>
      <p:pic>
        <p:nvPicPr>
          <p:cNvPr id="140" name="ASPE Logo-white-16.png" descr="ASPE Logo-white-16.png"/>
          <p:cNvPicPr>
            <a:picLocks noChangeAspect="1"/>
          </p:cNvPicPr>
          <p:nvPr/>
        </p:nvPicPr>
        <p:blipFill>
          <a:blip r:embed="rId2">
            <a:extLst/>
          </a:blip>
          <a:srcRect t="10147" b="10147"/>
          <a:stretch>
            <a:fillRect/>
          </a:stretch>
        </p:blipFill>
        <p:spPr>
          <a:xfrm>
            <a:off x="7697534" y="4679949"/>
            <a:ext cx="1190625" cy="342900"/>
          </a:xfrm>
          <a:prstGeom prst="rect">
            <a:avLst/>
          </a:prstGeom>
          <a:ln w="12700">
            <a:miter lim="400000"/>
          </a:ln>
        </p:spPr>
      </p:pic>
      <p:sp>
        <p:nvSpPr>
          <p:cNvPr id="141"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9"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solidFill>
                <a:latin typeface="Arial"/>
                <a:cs typeface="Arial"/>
              </a:rPr>
              <a:t>COURSEWARE 2019 | COPYRIGHT ASPE</a:t>
            </a:r>
          </a:p>
        </p:txBody>
      </p:sp>
    </p:spTree>
    <p:extLst>
      <p:ext uri="{BB962C8B-B14F-4D97-AF65-F5344CB8AC3E}">
        <p14:creationId xmlns:p14="http://schemas.microsoft.com/office/powerpoint/2010/main" val="7628751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11" name="Rectangle 10"/>
          <p:cNvSpPr/>
          <p:nvPr/>
        </p:nvSpPr>
        <p:spPr bwMode="auto">
          <a:xfrm>
            <a:off x="627062" y="1898174"/>
            <a:ext cx="7961313" cy="598990"/>
          </a:xfrm>
          <a:prstGeom prst="rect">
            <a:avLst/>
          </a:prstGeom>
          <a:solidFill>
            <a:srgbClr val="E46C0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r>
              <a:rPr lang="en-US" sz="1700" i="1">
                <a:solidFill>
                  <a:prstClr val="black"/>
                </a:solidFill>
                <a:sym typeface="Calibri"/>
              </a:rPr>
              <a:t>       </a:t>
            </a:r>
            <a:endParaRPr lang="en-US" sz="1700" i="1" dirty="0">
              <a:solidFill>
                <a:prstClr val="black"/>
              </a:solidFill>
              <a:sym typeface="Calibri"/>
            </a:endParaRPr>
          </a:p>
        </p:txBody>
      </p:sp>
      <p:sp>
        <p:nvSpPr>
          <p:cNvPr id="12" name="Rectangle 11"/>
          <p:cNvSpPr/>
          <p:nvPr/>
        </p:nvSpPr>
        <p:spPr bwMode="auto">
          <a:xfrm>
            <a:off x="627062" y="2605021"/>
            <a:ext cx="7961313" cy="561488"/>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3" name="Title 1"/>
          <p:cNvSpPr txBox="1">
            <a:spLocks/>
          </p:cNvSpPr>
          <p:nvPr/>
        </p:nvSpPr>
        <p:spPr bwMode="auto">
          <a:xfrm>
            <a:off x="2123449" y="2051854"/>
            <a:ext cx="2854433" cy="226314"/>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Discussion or Brainstorm</a:t>
            </a:r>
          </a:p>
        </p:txBody>
      </p:sp>
      <p:sp>
        <p:nvSpPr>
          <p:cNvPr id="14" name="Title 1"/>
          <p:cNvSpPr txBox="1">
            <a:spLocks/>
          </p:cNvSpPr>
          <p:nvPr/>
        </p:nvSpPr>
        <p:spPr>
          <a:xfrm>
            <a:off x="2123449" y="2763456"/>
            <a:ext cx="1489312"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Exercise</a:t>
            </a:r>
          </a:p>
        </p:txBody>
      </p:sp>
      <p:sp>
        <p:nvSpPr>
          <p:cNvPr id="15" name="Rectangle 14"/>
          <p:cNvSpPr/>
          <p:nvPr/>
        </p:nvSpPr>
        <p:spPr bwMode="auto">
          <a:xfrm>
            <a:off x="627062" y="3343028"/>
            <a:ext cx="7961313" cy="561488"/>
          </a:xfrm>
          <a:prstGeom prst="rect">
            <a:avLst/>
          </a:prstGeom>
          <a:solidFill>
            <a:srgbClr val="00206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6" name="Title 1"/>
          <p:cNvSpPr txBox="1">
            <a:spLocks/>
          </p:cNvSpPr>
          <p:nvPr/>
        </p:nvSpPr>
        <p:spPr>
          <a:xfrm>
            <a:off x="2123449" y="3501216"/>
            <a:ext cx="1819901"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Video Resource</a:t>
            </a:r>
          </a:p>
        </p:txBody>
      </p:sp>
      <p:pic>
        <p:nvPicPr>
          <p:cNvPr id="17" name="Picture 1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58618" y="1966456"/>
            <a:ext cx="514350" cy="462047"/>
          </a:xfrm>
          <a:prstGeom prst="rect">
            <a:avLst/>
          </a:prstGeom>
        </p:spPr>
      </p:pic>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44343" y="2714396"/>
            <a:ext cx="342900" cy="342739"/>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44343" y="3484958"/>
            <a:ext cx="342900" cy="348969"/>
          </a:xfrm>
          <a:prstGeom prst="rect">
            <a:avLst/>
          </a:prstGeom>
        </p:spPr>
      </p:pic>
      <p:sp>
        <p:nvSpPr>
          <p:cNvPr id="21"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a:lvl1pPr>
          </a:lstStyle>
          <a:p>
            <a:r>
              <a:rPr lang="en-US" dirty="0"/>
              <a:t>COURSE INTERACTIVITY</a:t>
            </a:r>
          </a:p>
        </p:txBody>
      </p:sp>
      <p:cxnSp>
        <p:nvCxnSpPr>
          <p:cNvPr id="22" name="Straight Connector 2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sp>
        <p:nvSpPr>
          <p:cNvPr id="20" name="Rectangle 19"/>
          <p:cNvSpPr/>
          <p:nvPr userDrawn="1"/>
        </p:nvSpPr>
        <p:spPr bwMode="auto">
          <a:xfrm>
            <a:off x="627062" y="1898174"/>
            <a:ext cx="7961313" cy="598990"/>
          </a:xfrm>
          <a:prstGeom prst="rect">
            <a:avLst/>
          </a:prstGeom>
          <a:solidFill>
            <a:srgbClr val="E46C0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r>
              <a:rPr lang="en-US" sz="1700" i="1">
                <a:solidFill>
                  <a:prstClr val="black"/>
                </a:solidFill>
                <a:sym typeface="Calibri"/>
              </a:rPr>
              <a:t>       </a:t>
            </a:r>
            <a:endParaRPr lang="en-US" sz="1700" i="1" dirty="0">
              <a:solidFill>
                <a:prstClr val="black"/>
              </a:solidFill>
              <a:sym typeface="Calibri"/>
            </a:endParaRPr>
          </a:p>
        </p:txBody>
      </p:sp>
      <p:sp>
        <p:nvSpPr>
          <p:cNvPr id="23" name="Rectangle 22"/>
          <p:cNvSpPr/>
          <p:nvPr userDrawn="1"/>
        </p:nvSpPr>
        <p:spPr bwMode="auto">
          <a:xfrm>
            <a:off x="627062" y="2605021"/>
            <a:ext cx="7961313" cy="561488"/>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24" name="Title 1"/>
          <p:cNvSpPr txBox="1">
            <a:spLocks/>
          </p:cNvSpPr>
          <p:nvPr userDrawn="1"/>
        </p:nvSpPr>
        <p:spPr bwMode="auto">
          <a:xfrm>
            <a:off x="2123449" y="2051854"/>
            <a:ext cx="2854433" cy="226314"/>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Discussion or Brainstorm</a:t>
            </a:r>
          </a:p>
        </p:txBody>
      </p:sp>
      <p:sp>
        <p:nvSpPr>
          <p:cNvPr id="25" name="Title 1"/>
          <p:cNvSpPr txBox="1">
            <a:spLocks/>
          </p:cNvSpPr>
          <p:nvPr userDrawn="1"/>
        </p:nvSpPr>
        <p:spPr>
          <a:xfrm>
            <a:off x="2123449" y="2763456"/>
            <a:ext cx="1489312"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Exercise</a:t>
            </a:r>
          </a:p>
        </p:txBody>
      </p:sp>
      <p:sp>
        <p:nvSpPr>
          <p:cNvPr id="26" name="Rectangle 25"/>
          <p:cNvSpPr/>
          <p:nvPr userDrawn="1"/>
        </p:nvSpPr>
        <p:spPr bwMode="auto">
          <a:xfrm>
            <a:off x="627062" y="3343028"/>
            <a:ext cx="7961313" cy="561488"/>
          </a:xfrm>
          <a:prstGeom prst="rect">
            <a:avLst/>
          </a:prstGeom>
          <a:solidFill>
            <a:srgbClr val="00206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27" name="Title 1"/>
          <p:cNvSpPr txBox="1">
            <a:spLocks/>
          </p:cNvSpPr>
          <p:nvPr userDrawn="1"/>
        </p:nvSpPr>
        <p:spPr>
          <a:xfrm>
            <a:off x="2123449" y="3501216"/>
            <a:ext cx="1819901"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Video Resource</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58618" y="1966456"/>
            <a:ext cx="514350" cy="462047"/>
          </a:xfrm>
          <a:prstGeom prst="rect">
            <a:avLst/>
          </a:prstGeom>
        </p:spPr>
      </p:pic>
      <p:pic>
        <p:nvPicPr>
          <p:cNvPr id="29" name="Picture 2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44343" y="2714396"/>
            <a:ext cx="342900" cy="342739"/>
          </a:xfrm>
          <a:prstGeom prst="rect">
            <a:avLst/>
          </a:prstGeom>
        </p:spPr>
      </p:pic>
      <p:pic>
        <p:nvPicPr>
          <p:cNvPr id="30" name="Picture 2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44343" y="3484958"/>
            <a:ext cx="342900" cy="348969"/>
          </a:xfrm>
          <a:prstGeom prst="rect">
            <a:avLst/>
          </a:prstGeom>
        </p:spPr>
      </p:pic>
      <p:cxnSp>
        <p:nvCxnSpPr>
          <p:cNvPr id="31" name="Straight Connector 30">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32" name="ASPE Logo.png" descr="ASPE Logo.png"/>
          <p:cNvPicPr>
            <a:picLocks noChangeAspect="1"/>
          </p:cNvPicPr>
          <p:nvPr userDrawn="1"/>
        </p:nvPicPr>
        <p:blipFill>
          <a:blip r:embed="rId5">
            <a:extLst/>
          </a:blip>
          <a:srcRect t="10147" b="10147"/>
          <a:stretch>
            <a:fillRect/>
          </a:stretch>
        </p:blipFill>
        <p:spPr>
          <a:xfrm>
            <a:off x="7694084" y="4680297"/>
            <a:ext cx="1190625" cy="342900"/>
          </a:xfrm>
          <a:prstGeom prst="rect">
            <a:avLst/>
          </a:prstGeom>
          <a:ln w="12700">
            <a:miter lim="400000"/>
          </a:ln>
        </p:spPr>
      </p:pic>
      <p:sp>
        <p:nvSpPr>
          <p:cNvPr id="33"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11707967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SPE - Full Width Pictur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5" name="Picture Placeholder 2"/>
          <p:cNvSpPr>
            <a:spLocks noGrp="1"/>
          </p:cNvSpPr>
          <p:nvPr>
            <p:ph type="pic" sz="half" idx="13" hasCustomPrompt="1"/>
          </p:nvPr>
        </p:nvSpPr>
        <p:spPr>
          <a:xfrm>
            <a:off x="0" y="412750"/>
            <a:ext cx="9144000" cy="3983037"/>
          </a:xfrm>
          <a:prstGeom prst="rect">
            <a:avLst/>
          </a:prstGeom>
          <a:ln w="12700"/>
        </p:spPr>
        <p:txBody>
          <a:bodyPr lIns="34290" tIns="17145" rIns="34290" bIns="17145">
            <a:noAutofit/>
          </a:bodyPr>
          <a:lstStyle>
            <a:lvl1pPr marL="0" indent="0" algn="ctr">
              <a:buNone/>
              <a:defRPr/>
            </a:lvl1pPr>
          </a:lstStyle>
          <a:p>
            <a:r>
              <a:rPr lang="de-DE" dirty="0"/>
              <a:t>INSERT FULL WIDTH PICTURE HERE</a:t>
            </a:r>
          </a:p>
        </p:txBody>
      </p:sp>
      <p:pic>
        <p:nvPicPr>
          <p:cNvPr id="4"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20086348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tandard Center-Align Slide">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baseline="0"/>
            </a:lvl1pPr>
          </a:lstStyle>
          <a:p>
            <a:r>
              <a:rPr lang="en-US" dirty="0"/>
              <a:t>ONE COLUMN BULLET SLIDE</a:t>
            </a:r>
          </a:p>
        </p:txBody>
      </p:sp>
      <p:sp>
        <p:nvSpPr>
          <p:cNvPr id="14" name="Body Level One…"/>
          <p:cNvSpPr txBox="1">
            <a:spLocks noGrp="1"/>
          </p:cNvSpPr>
          <p:nvPr>
            <p:ph type="body" idx="1" hasCustomPrompt="1"/>
          </p:nvPr>
        </p:nvSpPr>
        <p:spPr>
          <a:xfrm>
            <a:off x="782052" y="1248834"/>
            <a:ext cx="7715250" cy="3275041"/>
          </a:xfrm>
          <a:prstGeom prst="rect">
            <a:avLst/>
          </a:prstGeom>
        </p:spPr>
        <p:txBody>
          <a:bodyPr lIns="34290" tIns="17145" rIns="34290" bIns="17145"/>
          <a:lstStyle>
            <a:lvl1pPr indent="-171450">
              <a:spcBef>
                <a:spcPts val="0"/>
              </a:spcBef>
              <a:defRPr b="0">
                <a:solidFill>
                  <a:srgbClr val="595959"/>
                </a:solidFill>
                <a:latin typeface="Arial"/>
                <a:cs typeface="Arial"/>
              </a:defRPr>
            </a:lvl1pPr>
            <a:lvl2pPr indent="-171450">
              <a:spcBef>
                <a:spcPts val="0"/>
              </a:spcBef>
              <a:defRPr b="0">
                <a:solidFill>
                  <a:srgbClr val="595959"/>
                </a:solidFill>
                <a:latin typeface="Arial"/>
                <a:cs typeface="Arial"/>
              </a:defRPr>
            </a:lvl2pPr>
            <a:lvl3pPr indent="-171450">
              <a:spcBef>
                <a:spcPts val="0"/>
              </a:spcBef>
              <a:defRPr b="0">
                <a:solidFill>
                  <a:srgbClr val="595959"/>
                </a:solidFill>
                <a:latin typeface="Arial"/>
                <a:cs typeface="Arial"/>
              </a:defRPr>
            </a:lvl3pPr>
            <a:lvl4pPr indent="-171450">
              <a:spcBef>
                <a:spcPts val="0"/>
              </a:spcBef>
              <a:defRPr b="0">
                <a:solidFill>
                  <a:srgbClr val="595959"/>
                </a:solidFill>
                <a:latin typeface="Arial"/>
                <a:cs typeface="Arial"/>
              </a:defRPr>
            </a:lvl4pPr>
            <a:lvl5pPr indent="-171450">
              <a:spcBef>
                <a:spcPts val="0"/>
              </a:spcBef>
              <a:defRPr b="0">
                <a:solidFill>
                  <a:srgbClr val="595959"/>
                </a:solidFill>
                <a:latin typeface="Arial"/>
                <a:cs typeface="Aria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5" name="Straight Connector 4">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6" name="Straight Connector 5">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7"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8"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19906996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7"/>
            <a:ext cx="7886700" cy="869154"/>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143001"/>
            <a:ext cx="7886700" cy="3489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ASPE - Slide with Two Column Bullets">
    <p:spTree>
      <p:nvGrpSpPr>
        <p:cNvPr id="1" name=""/>
        <p:cNvGrpSpPr/>
        <p:nvPr/>
      </p:nvGrpSpPr>
      <p:grpSpPr>
        <a:xfrm>
          <a:off x="0" y="0"/>
          <a:ext cx="0" cy="0"/>
          <a:chOff x="0" y="0"/>
          <a:chExt cx="0" cy="0"/>
        </a:xfrm>
      </p:grpSpPr>
      <p:sp>
        <p:nvSpPr>
          <p:cNvPr id="35" name="Body Level One…"/>
          <p:cNvSpPr txBox="1">
            <a:spLocks noGrp="1"/>
          </p:cNvSpPr>
          <p:nvPr>
            <p:ph type="body" sz="quarter" idx="1"/>
          </p:nvPr>
        </p:nvSpPr>
        <p:spPr>
          <a:xfrm>
            <a:off x="782161" y="1238250"/>
            <a:ext cx="3571178" cy="2213113"/>
          </a:xfrm>
          <a:prstGeom prst="rect">
            <a:avLst/>
          </a:prstGeom>
        </p:spPr>
        <p:txBody>
          <a:bodyPr lIns="34290" tIns="17145" rIns="34290" bIns="17145" anchor="b">
            <a:normAutofit/>
          </a:bodyPr>
          <a:lstStyle>
            <a:lvl1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1pPr>
            <a:lvl2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2pPr>
            <a:lvl3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3pPr>
            <a:lvl4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4pPr>
            <a:lvl5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6" name="Text Placeholder 4"/>
          <p:cNvSpPr>
            <a:spLocks noGrp="1"/>
          </p:cNvSpPr>
          <p:nvPr>
            <p:ph type="body" sz="quarter" idx="13"/>
          </p:nvPr>
        </p:nvSpPr>
        <p:spPr>
          <a:xfrm>
            <a:off x="4549637" y="1238250"/>
            <a:ext cx="3887391" cy="2213113"/>
          </a:xfrm>
          <a:prstGeom prst="rect">
            <a:avLst/>
          </a:prstGeom>
          <a:ln w="12700"/>
        </p:spPr>
        <p:txBody>
          <a:bodyPr lIns="34290" tIns="17145" rIns="34290" bIns="17145" anchor="b">
            <a:normAutofit/>
          </a:bodyPr>
          <a:lstStyle>
            <a:lvl1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1pPr>
            <a:lvl2pPr marL="0"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2pPr>
            <a:lvl3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3pPr>
            <a:lvl4pPr marL="0"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4pPr>
            <a:lvl5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8"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11"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a:lvl1pPr>
          </a:lstStyle>
          <a:p>
            <a:r>
              <a:rPr lang="en-US" dirty="0"/>
              <a:t>TWO COLUMN SLIDE</a:t>
            </a:r>
          </a:p>
        </p:txBody>
      </p:sp>
      <p:cxnSp>
        <p:nvCxnSpPr>
          <p:cNvPr id="12" name="Straight Connector 1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4" name="Straight Connector 13">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6"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7"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8173322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lide with Text &amp; Picture">
    <p:spTree>
      <p:nvGrpSpPr>
        <p:cNvPr id="1" name=""/>
        <p:cNvGrpSpPr/>
        <p:nvPr/>
      </p:nvGrpSpPr>
      <p:grpSpPr>
        <a:xfrm>
          <a:off x="0" y="0"/>
          <a:ext cx="0" cy="0"/>
          <a:chOff x="0" y="0"/>
          <a:chExt cx="0" cy="0"/>
        </a:xfrm>
      </p:grpSpPr>
      <p:sp>
        <p:nvSpPr>
          <p:cNvPr id="65" name="Title Text"/>
          <p:cNvSpPr txBox="1">
            <a:spLocks noGrp="1"/>
          </p:cNvSpPr>
          <p:nvPr>
            <p:ph type="title" hasCustomPrompt="1"/>
          </p:nvPr>
        </p:nvSpPr>
        <p:spPr>
          <a:xfrm>
            <a:off x="732343" y="342902"/>
            <a:ext cx="7784198" cy="440265"/>
          </a:xfrm>
          <a:prstGeom prst="rect">
            <a:avLst/>
          </a:prstGeom>
        </p:spPr>
        <p:txBody>
          <a:bodyPr lIns="34290" tIns="17145" rIns="34290" bIns="17145" anchor="b"/>
          <a:lstStyle>
            <a:lvl1pPr>
              <a:defRPr sz="3900" baseline="0"/>
            </a:lvl1pPr>
          </a:lstStyle>
          <a:p>
            <a:r>
              <a:rPr lang="en-US" dirty="0"/>
              <a:t>PICTURE ON THE RIGHT</a:t>
            </a:r>
          </a:p>
        </p:txBody>
      </p:sp>
      <p:sp>
        <p:nvSpPr>
          <p:cNvPr id="66" name="Picture Placeholder 2"/>
          <p:cNvSpPr>
            <a:spLocks noGrp="1"/>
          </p:cNvSpPr>
          <p:nvPr>
            <p:ph type="pic" sz="half" idx="13"/>
          </p:nvPr>
        </p:nvSpPr>
        <p:spPr>
          <a:xfrm>
            <a:off x="5158408" y="1037167"/>
            <a:ext cx="3358133" cy="3358622"/>
          </a:xfrm>
          <a:prstGeom prst="rect">
            <a:avLst/>
          </a:prstGeom>
          <a:ln w="12700"/>
        </p:spPr>
        <p:txBody>
          <a:bodyPr lIns="34290" tIns="17145" rIns="34290" bIns="17145">
            <a:noAutofit/>
          </a:bodyPr>
          <a:lstStyle/>
          <a:p>
            <a:r>
              <a:rPr lang="en-US" dirty="0"/>
              <a:t>Drag picture to placeholder or click icon to add</a:t>
            </a:r>
            <a:endParaRPr dirty="0"/>
          </a:p>
        </p:txBody>
      </p:sp>
      <p:sp>
        <p:nvSpPr>
          <p:cNvPr id="67" name="Body Level One…"/>
          <p:cNvSpPr txBox="1">
            <a:spLocks noGrp="1"/>
          </p:cNvSpPr>
          <p:nvPr>
            <p:ph type="body" sz="half" idx="1" hasCustomPrompt="1"/>
          </p:nvPr>
        </p:nvSpPr>
        <p:spPr>
          <a:xfrm>
            <a:off x="732344" y="1037167"/>
            <a:ext cx="4147769" cy="3358622"/>
          </a:xfrm>
          <a:prstGeom prst="rect">
            <a:avLst/>
          </a:prstGeom>
        </p:spPr>
        <p:txBody>
          <a:bodyPr lIns="34290" tIns="17145" rIns="34290" bIns="17145">
            <a:normAutofit/>
          </a:bodyPr>
          <a:lstStyle>
            <a:lvl1pPr indent="-171450">
              <a:lnSpc>
                <a:spcPct val="100000"/>
              </a:lnSpc>
              <a:spcBef>
                <a:spcPts val="0"/>
              </a:spcBef>
              <a:defRPr sz="2300">
                <a:solidFill>
                  <a:srgbClr val="595959"/>
                </a:solidFill>
                <a:latin typeface="Helvetica Neue"/>
                <a:ea typeface="Helvetica Neue"/>
                <a:cs typeface="Helvetica Neue"/>
                <a:sym typeface="Helvetica Neue"/>
              </a:defRPr>
            </a:lvl1pPr>
            <a:lvl2pPr marL="342900" indent="-171450">
              <a:lnSpc>
                <a:spcPct val="100000"/>
              </a:lnSpc>
              <a:spcBef>
                <a:spcPts val="0"/>
              </a:spcBef>
              <a:defRPr sz="2300">
                <a:solidFill>
                  <a:srgbClr val="595959"/>
                </a:solidFill>
                <a:latin typeface="Helvetica Neue"/>
                <a:ea typeface="Helvetica Neue"/>
                <a:cs typeface="Helvetica Neue"/>
                <a:sym typeface="Helvetica Neue"/>
              </a:defRPr>
            </a:lvl2pPr>
            <a:lvl3pPr marL="514350" indent="-171450">
              <a:lnSpc>
                <a:spcPct val="100000"/>
              </a:lnSpc>
              <a:spcBef>
                <a:spcPts val="0"/>
              </a:spcBef>
              <a:defRPr sz="2300">
                <a:solidFill>
                  <a:srgbClr val="595959"/>
                </a:solidFill>
                <a:latin typeface="Helvetica Neue"/>
                <a:ea typeface="Helvetica Neue"/>
                <a:cs typeface="Helvetica Neue"/>
                <a:sym typeface="Helvetica Neue"/>
              </a:defRPr>
            </a:lvl3pPr>
            <a:lvl4pPr marL="685800" indent="-171450">
              <a:lnSpc>
                <a:spcPct val="100000"/>
              </a:lnSpc>
              <a:spcBef>
                <a:spcPts val="0"/>
              </a:spcBef>
              <a:defRPr sz="2300">
                <a:solidFill>
                  <a:srgbClr val="595959"/>
                </a:solidFill>
                <a:latin typeface="Helvetica Neue"/>
                <a:ea typeface="Helvetica Neue"/>
                <a:cs typeface="Helvetica Neue"/>
                <a:sym typeface="Helvetica Neue"/>
              </a:defRPr>
            </a:lvl4pPr>
            <a:lvl5pPr marL="857250" indent="-171450">
              <a:lnSpc>
                <a:spcPct val="100000"/>
              </a:lnSpc>
              <a:spcBef>
                <a:spcPts val="0"/>
              </a:spcBef>
              <a:defRPr sz="2300">
                <a:solidFill>
                  <a:srgbClr val="595959"/>
                </a:solidFill>
                <a:latin typeface="Helvetica Neue"/>
                <a:ea typeface="Helvetica Neue"/>
                <a:cs typeface="Helvetica Neue"/>
                <a:sym typeface="Helvetica Neue"/>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9"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12" name="Straight Connector 1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3" name="Straight Connector 12">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5"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1980033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1_Slide with Text &amp; Picture">
    <p:spTree>
      <p:nvGrpSpPr>
        <p:cNvPr id="1" name=""/>
        <p:cNvGrpSpPr/>
        <p:nvPr/>
      </p:nvGrpSpPr>
      <p:grpSpPr>
        <a:xfrm>
          <a:off x="0" y="0"/>
          <a:ext cx="0" cy="0"/>
          <a:chOff x="0" y="0"/>
          <a:chExt cx="0" cy="0"/>
        </a:xfrm>
      </p:grpSpPr>
      <p:sp>
        <p:nvSpPr>
          <p:cNvPr id="65" name="Title Text"/>
          <p:cNvSpPr txBox="1">
            <a:spLocks noGrp="1"/>
          </p:cNvSpPr>
          <p:nvPr>
            <p:ph type="title" hasCustomPrompt="1"/>
          </p:nvPr>
        </p:nvSpPr>
        <p:spPr>
          <a:xfrm>
            <a:off x="745158" y="336552"/>
            <a:ext cx="7771383" cy="440265"/>
          </a:xfrm>
          <a:prstGeom prst="rect">
            <a:avLst/>
          </a:prstGeom>
        </p:spPr>
        <p:txBody>
          <a:bodyPr lIns="34290" tIns="17145" rIns="34290" bIns="17145" anchor="b"/>
          <a:lstStyle>
            <a:lvl1pPr>
              <a:defRPr sz="2900"/>
            </a:lvl1pPr>
          </a:lstStyle>
          <a:p>
            <a:r>
              <a:rPr lang="en-US" dirty="0"/>
              <a:t>PICTURE ON THE LEFT</a:t>
            </a:r>
          </a:p>
        </p:txBody>
      </p:sp>
      <p:sp>
        <p:nvSpPr>
          <p:cNvPr id="66" name="Picture Placeholder 2"/>
          <p:cNvSpPr>
            <a:spLocks noGrp="1"/>
          </p:cNvSpPr>
          <p:nvPr>
            <p:ph type="pic" sz="half" idx="13"/>
          </p:nvPr>
        </p:nvSpPr>
        <p:spPr>
          <a:xfrm>
            <a:off x="745159" y="1030818"/>
            <a:ext cx="3358133" cy="3364971"/>
          </a:xfrm>
          <a:prstGeom prst="rect">
            <a:avLst/>
          </a:prstGeom>
          <a:ln w="12700"/>
        </p:spPr>
        <p:txBody>
          <a:bodyPr lIns="34290" tIns="17145" rIns="34290" bIns="17145">
            <a:noAutofit/>
          </a:bodyPr>
          <a:lstStyle/>
          <a:p>
            <a:r>
              <a:rPr lang="en-US" dirty="0"/>
              <a:t>Drag picture to placeholder or click icon to add</a:t>
            </a:r>
            <a:endParaRPr dirty="0"/>
          </a:p>
        </p:txBody>
      </p:sp>
      <p:sp>
        <p:nvSpPr>
          <p:cNvPr id="67" name="Body Level One…"/>
          <p:cNvSpPr txBox="1">
            <a:spLocks noGrp="1"/>
          </p:cNvSpPr>
          <p:nvPr>
            <p:ph type="body" sz="half" idx="1"/>
          </p:nvPr>
        </p:nvSpPr>
        <p:spPr>
          <a:xfrm>
            <a:off x="4368772" y="1030818"/>
            <a:ext cx="4147769" cy="3358622"/>
          </a:xfrm>
          <a:prstGeom prst="rect">
            <a:avLst/>
          </a:prstGeom>
        </p:spPr>
        <p:txBody>
          <a:bodyPr lIns="34290" tIns="17145" rIns="34290" bIns="17145">
            <a:normAutofit/>
          </a:bodyPr>
          <a:lstStyle>
            <a:lvl1pPr indent="-171450">
              <a:lnSpc>
                <a:spcPct val="100000"/>
              </a:lnSpc>
              <a:spcBef>
                <a:spcPts val="0"/>
              </a:spcBef>
              <a:defRPr sz="2300">
                <a:solidFill>
                  <a:srgbClr val="595959"/>
                </a:solidFill>
                <a:latin typeface="Helvetica Neue"/>
                <a:ea typeface="Helvetica Neue"/>
                <a:cs typeface="Helvetica Neue"/>
                <a:sym typeface="Helvetica Neue"/>
              </a:defRPr>
            </a:lvl1pPr>
            <a:lvl2pPr marL="342900" indent="-171450">
              <a:lnSpc>
                <a:spcPct val="100000"/>
              </a:lnSpc>
              <a:spcBef>
                <a:spcPts val="0"/>
              </a:spcBef>
              <a:defRPr sz="2300">
                <a:solidFill>
                  <a:srgbClr val="595959"/>
                </a:solidFill>
                <a:latin typeface="Helvetica Neue"/>
                <a:ea typeface="Helvetica Neue"/>
                <a:cs typeface="Helvetica Neue"/>
                <a:sym typeface="Helvetica Neue"/>
              </a:defRPr>
            </a:lvl2pPr>
            <a:lvl3pPr marL="514350" indent="-171450">
              <a:lnSpc>
                <a:spcPct val="100000"/>
              </a:lnSpc>
              <a:spcBef>
                <a:spcPts val="0"/>
              </a:spcBef>
              <a:defRPr sz="2300">
                <a:solidFill>
                  <a:srgbClr val="595959"/>
                </a:solidFill>
                <a:latin typeface="Helvetica Neue"/>
                <a:ea typeface="Helvetica Neue"/>
                <a:cs typeface="Helvetica Neue"/>
                <a:sym typeface="Helvetica Neue"/>
              </a:defRPr>
            </a:lvl3pPr>
            <a:lvl4pPr marL="685800" indent="-171450">
              <a:lnSpc>
                <a:spcPct val="100000"/>
              </a:lnSpc>
              <a:spcBef>
                <a:spcPts val="0"/>
              </a:spcBef>
              <a:defRPr sz="2300">
                <a:solidFill>
                  <a:srgbClr val="595959"/>
                </a:solidFill>
                <a:latin typeface="Helvetica Neue"/>
                <a:ea typeface="Helvetica Neue"/>
                <a:cs typeface="Helvetica Neue"/>
                <a:sym typeface="Helvetica Neue"/>
              </a:defRPr>
            </a:lvl4pPr>
            <a:lvl5pPr marL="857250" indent="-171450">
              <a:lnSpc>
                <a:spcPct val="100000"/>
              </a:lnSpc>
              <a:spcBef>
                <a:spcPts val="0"/>
              </a:spcBef>
              <a:defRPr sz="2300">
                <a:solidFill>
                  <a:srgbClr val="595959"/>
                </a:solidFill>
                <a:latin typeface="Helvetica Neue"/>
                <a:ea typeface="Helvetica Neue"/>
                <a:cs typeface="Helvetica Neue"/>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9"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10" name="Straight Connector 9">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3" name="Straight Connector 12">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4"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5"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5196739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Slide with Text and Picture, Layout 2">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7" name="Picture 9" descr="Picture 9"/>
          <p:cNvPicPr>
            <a:picLocks noChangeAspect="1"/>
          </p:cNvPicPr>
          <p:nvPr/>
        </p:nvPicPr>
        <p:blipFill>
          <a:blip r:embed="rId3">
            <a:extLst/>
          </a:blip>
          <a:stretch>
            <a:fillRect/>
          </a:stretch>
        </p:blipFill>
        <p:spPr>
          <a:xfrm>
            <a:off x="7480891" y="4646086"/>
            <a:ext cx="1371600" cy="395021"/>
          </a:xfrm>
          <a:prstGeom prst="rect">
            <a:avLst/>
          </a:prstGeom>
          <a:ln w="12700">
            <a:miter lim="400000"/>
          </a:ln>
        </p:spPr>
      </p:pic>
      <p:sp>
        <p:nvSpPr>
          <p:cNvPr id="78" name="Rectangle 4"/>
          <p:cNvSpPr/>
          <p:nvPr/>
        </p:nvSpPr>
        <p:spPr>
          <a:xfrm>
            <a:off x="4323522" y="0"/>
            <a:ext cx="4820478" cy="5143500"/>
          </a:xfrm>
          <a:prstGeom prst="rect">
            <a:avLst/>
          </a:prstGeom>
          <a:gradFill flip="none" rotWithShape="1">
            <a:gsLst>
              <a:gs pos="0">
                <a:srgbClr val="A41F5F"/>
              </a:gs>
              <a:gs pos="100000">
                <a:srgbClr val="E75F0C"/>
              </a:gs>
            </a:gsLst>
            <a:lin ang="18900000" scaled="0"/>
            <a:tileRect/>
          </a:gradFill>
          <a:ln w="25400">
            <a:solidFill>
              <a:srgbClr val="677187"/>
            </a:solidFill>
            <a:miter/>
          </a:ln>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a:solidFill>
                <a:srgbClr val="FFFFFF"/>
              </a:solidFill>
              <a:latin typeface="Arial"/>
              <a:ea typeface="+mn-ea"/>
              <a:cs typeface="+mn-cs"/>
              <a:sym typeface="Calibri"/>
            </a:endParaRPr>
          </a:p>
        </p:txBody>
      </p:sp>
      <p:sp>
        <p:nvSpPr>
          <p:cNvPr id="79" name="Title Text"/>
          <p:cNvSpPr txBox="1">
            <a:spLocks noGrp="1"/>
          </p:cNvSpPr>
          <p:nvPr>
            <p:ph type="title" hasCustomPrompt="1"/>
          </p:nvPr>
        </p:nvSpPr>
        <p:spPr>
          <a:xfrm>
            <a:off x="338667" y="342899"/>
            <a:ext cx="3597229" cy="482601"/>
          </a:xfrm>
          <a:prstGeom prst="rect">
            <a:avLst/>
          </a:prstGeom>
        </p:spPr>
        <p:txBody>
          <a:bodyPr lIns="34290" tIns="17145" rIns="34290" bIns="17145" anchor="b"/>
          <a:lstStyle>
            <a:lvl1pPr>
              <a:defRPr sz="3000" b="1">
                <a:latin typeface="Arial"/>
                <a:ea typeface="Helvetica Neue Light"/>
                <a:cs typeface="Arial"/>
                <a:sym typeface="Helvetica Neue Light"/>
              </a:defRPr>
            </a:lvl1pPr>
          </a:lstStyle>
          <a:p>
            <a:r>
              <a:rPr lang="en-US" dirty="0"/>
              <a:t>TITLE TEXT</a:t>
            </a:r>
          </a:p>
        </p:txBody>
      </p:sp>
      <p:sp>
        <p:nvSpPr>
          <p:cNvPr id="80" name="Picture Placeholder 2"/>
          <p:cNvSpPr>
            <a:spLocks noGrp="1"/>
          </p:cNvSpPr>
          <p:nvPr>
            <p:ph type="pic" sz="half" idx="13"/>
          </p:nvPr>
        </p:nvSpPr>
        <p:spPr>
          <a:xfrm>
            <a:off x="4740966" y="520562"/>
            <a:ext cx="3885877" cy="3875226"/>
          </a:xfrm>
          <a:prstGeom prst="rect">
            <a:avLst/>
          </a:prstGeom>
          <a:ln w="12700"/>
        </p:spPr>
        <p:txBody>
          <a:bodyPr lIns="34290" tIns="17145" rIns="34290" bIns="17145">
            <a:noAutofit/>
          </a:bodyPr>
          <a:lstStyle/>
          <a:p>
            <a:r>
              <a:rPr lang="en-US"/>
              <a:t>Drag picture to placeholder or click icon to add</a:t>
            </a:r>
            <a:endParaRPr/>
          </a:p>
        </p:txBody>
      </p:sp>
      <p:sp>
        <p:nvSpPr>
          <p:cNvPr id="81" name="Body Level One…"/>
          <p:cNvSpPr txBox="1">
            <a:spLocks noGrp="1"/>
          </p:cNvSpPr>
          <p:nvPr>
            <p:ph type="body" sz="quarter" idx="1"/>
          </p:nvPr>
        </p:nvSpPr>
        <p:spPr>
          <a:xfrm>
            <a:off x="338667" y="1132417"/>
            <a:ext cx="3597230" cy="3263370"/>
          </a:xfrm>
          <a:prstGeom prst="rect">
            <a:avLst/>
          </a:prstGeom>
        </p:spPr>
        <p:txBody>
          <a:bodyPr lIns="34290" tIns="17145" rIns="34290" bIns="17145">
            <a:normAutofit/>
          </a:bodyPr>
          <a:lstStyle>
            <a:lvl1pPr marL="0" indent="-171450">
              <a:lnSpc>
                <a:spcPct val="100000"/>
              </a:lnSpc>
              <a:spcBef>
                <a:spcPts val="0"/>
              </a:spcBef>
              <a:buSzTx/>
              <a:buFontTx/>
              <a:buNone/>
              <a:defRPr sz="2300">
                <a:solidFill>
                  <a:srgbClr val="595959"/>
                </a:solidFill>
                <a:latin typeface="Helvetica Neue"/>
                <a:ea typeface="Helvetica Neue"/>
                <a:cs typeface="Helvetica Neue"/>
                <a:sym typeface="Helvetica Neue"/>
              </a:defRPr>
            </a:lvl1pPr>
            <a:lvl2pPr marL="364331" indent="-171450">
              <a:lnSpc>
                <a:spcPct val="100000"/>
              </a:lnSpc>
              <a:spcBef>
                <a:spcPts val="0"/>
              </a:spcBef>
              <a:buFontTx/>
              <a:defRPr sz="2300">
                <a:solidFill>
                  <a:srgbClr val="595959"/>
                </a:solidFill>
                <a:latin typeface="Helvetica Neue"/>
                <a:ea typeface="Helvetica Neue"/>
                <a:cs typeface="Helvetica Neue"/>
                <a:sym typeface="Helvetica Neue"/>
              </a:defRPr>
            </a:lvl2pPr>
            <a:lvl3pPr marL="535781" indent="-171450">
              <a:lnSpc>
                <a:spcPct val="100000"/>
              </a:lnSpc>
              <a:spcBef>
                <a:spcPts val="0"/>
              </a:spcBef>
              <a:buFontTx/>
              <a:defRPr sz="2300">
                <a:solidFill>
                  <a:srgbClr val="595959"/>
                </a:solidFill>
                <a:latin typeface="Helvetica Neue"/>
                <a:ea typeface="Helvetica Neue"/>
                <a:cs typeface="Helvetica Neue"/>
                <a:sym typeface="Helvetica Neue"/>
              </a:defRPr>
            </a:lvl3pPr>
            <a:lvl4pPr marL="707231" indent="-171450">
              <a:lnSpc>
                <a:spcPct val="100000"/>
              </a:lnSpc>
              <a:spcBef>
                <a:spcPts val="0"/>
              </a:spcBef>
              <a:buFontTx/>
              <a:defRPr sz="2300">
                <a:solidFill>
                  <a:srgbClr val="595959"/>
                </a:solidFill>
                <a:latin typeface="Helvetica Neue"/>
                <a:ea typeface="Helvetica Neue"/>
                <a:cs typeface="Helvetica Neue"/>
                <a:sym typeface="Helvetica Neue"/>
              </a:defRPr>
            </a:lvl4pPr>
            <a:lvl5pPr marL="878681" indent="-171450">
              <a:lnSpc>
                <a:spcPct val="100000"/>
              </a:lnSpc>
              <a:spcBef>
                <a:spcPts val="0"/>
              </a:spcBef>
              <a:buFontTx/>
              <a:defRPr sz="2300">
                <a:solidFill>
                  <a:srgbClr val="595959"/>
                </a:solidFill>
                <a:latin typeface="Helvetica Neue"/>
                <a:ea typeface="Helvetica Neue"/>
                <a:cs typeface="Helvetica Neue"/>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1" name="ASPE Logo-white-16.png" descr="ASPE Logo-white-16.png"/>
          <p:cNvPicPr>
            <a:picLocks noChangeAspect="1"/>
          </p:cNvPicPr>
          <p:nvPr userDrawn="1"/>
        </p:nvPicPr>
        <p:blipFill>
          <a:blip r:embed="rId4">
            <a:extLst/>
          </a:blip>
          <a:srcRect t="10147" b="10147"/>
          <a:stretch>
            <a:fillRect/>
          </a:stretch>
        </p:blipFill>
        <p:spPr>
          <a:xfrm>
            <a:off x="7697534" y="4679949"/>
            <a:ext cx="1190625" cy="342900"/>
          </a:xfrm>
          <a:prstGeom prst="rect">
            <a:avLst/>
          </a:prstGeom>
          <a:ln w="12700">
            <a:miter lim="400000"/>
          </a:ln>
        </p:spPr>
      </p:pic>
      <p:sp>
        <p:nvSpPr>
          <p:cNvPr id="13"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248849312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7"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8" name="Rectangle 7"/>
          <p:cNvSpPr/>
          <p:nvPr/>
        </p:nvSpPr>
        <p:spPr bwMode="auto">
          <a:xfrm>
            <a:off x="849312" y="470577"/>
            <a:ext cx="7389813" cy="608923"/>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000" y="537329"/>
            <a:ext cx="380802" cy="441024"/>
          </a:xfrm>
          <a:prstGeom prst="rect">
            <a:avLst/>
          </a:prstGeom>
        </p:spPr>
      </p:pic>
      <p:sp>
        <p:nvSpPr>
          <p:cNvPr id="15" name="Title Text"/>
          <p:cNvSpPr txBox="1">
            <a:spLocks noGrp="1"/>
          </p:cNvSpPr>
          <p:nvPr>
            <p:ph type="title" hasCustomPrompt="1"/>
          </p:nvPr>
        </p:nvSpPr>
        <p:spPr>
          <a:xfrm>
            <a:off x="1143000" y="599941"/>
            <a:ext cx="6858000" cy="362156"/>
          </a:xfrm>
          <a:prstGeom prst="rect">
            <a:avLst/>
          </a:prstGeom>
        </p:spPr>
        <p:txBody>
          <a:bodyPr lIns="34290" tIns="17145" rIns="34290" bIns="17145">
            <a:normAutofit/>
          </a:bodyPr>
          <a:lstStyle>
            <a:lvl1pPr>
              <a:defRPr sz="2300" b="0" cap="all">
                <a:solidFill>
                  <a:srgbClr val="FFFFFF"/>
                </a:solidFill>
              </a:defRPr>
            </a:lvl1pPr>
          </a:lstStyle>
          <a:p>
            <a:r>
              <a:rPr lang="en-US" dirty="0"/>
              <a:t>exercise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2" name="Rectangle 11"/>
          <p:cNvSpPr/>
          <p:nvPr userDrawn="1"/>
        </p:nvSpPr>
        <p:spPr bwMode="auto">
          <a:xfrm>
            <a:off x="849312" y="470577"/>
            <a:ext cx="7389813" cy="608923"/>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43000" y="537329"/>
            <a:ext cx="380802" cy="441024"/>
          </a:xfrm>
          <a:prstGeom prst="rect">
            <a:avLst/>
          </a:prstGeom>
        </p:spPr>
      </p:pic>
      <p:pic>
        <p:nvPicPr>
          <p:cNvPr id="14"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
        <p:nvSpPr>
          <p:cNvPr id="1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Tree>
    <p:extLst>
      <p:ext uri="{BB962C8B-B14F-4D97-AF65-F5344CB8AC3E}">
        <p14:creationId xmlns:p14="http://schemas.microsoft.com/office/powerpoint/2010/main" val="22108407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0" name="Rectangle 9"/>
          <p:cNvSpPr/>
          <p:nvPr/>
        </p:nvSpPr>
        <p:spPr bwMode="auto">
          <a:xfrm>
            <a:off x="849312" y="470577"/>
            <a:ext cx="7389813" cy="608923"/>
          </a:xfrm>
          <a:prstGeom prst="rect">
            <a:avLst/>
          </a:prstGeom>
          <a:solidFill>
            <a:srgbClr val="E75F0C"/>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2" name="Title Text"/>
          <p:cNvSpPr txBox="1">
            <a:spLocks noGrp="1"/>
          </p:cNvSpPr>
          <p:nvPr>
            <p:ph type="title" hasCustomPrompt="1"/>
          </p:nvPr>
        </p:nvSpPr>
        <p:spPr>
          <a:xfrm>
            <a:off x="1143000" y="596863"/>
            <a:ext cx="6858000" cy="372740"/>
          </a:xfrm>
          <a:prstGeom prst="rect">
            <a:avLst/>
          </a:prstGeom>
        </p:spPr>
        <p:txBody>
          <a:bodyPr lIns="34290" tIns="17145" rIns="34290" bIns="17145">
            <a:normAutofit/>
          </a:bodyPr>
          <a:lstStyle>
            <a:lvl1pPr>
              <a:defRPr sz="2300" b="0" cap="all">
                <a:solidFill>
                  <a:srgbClr val="FFFFFF"/>
                </a:solidFill>
              </a:defRPr>
            </a:lvl1pPr>
          </a:lstStyle>
          <a:p>
            <a:r>
              <a:rPr lang="en-US" dirty="0"/>
              <a:t>DISCUSSION</a:t>
            </a:r>
            <a:endParaRPr dirty="0"/>
          </a:p>
        </p:txBody>
      </p:sp>
      <p:pic>
        <p:nvPicPr>
          <p:cNvPr id="14" name="Picture 1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46521" y="522780"/>
            <a:ext cx="584396" cy="524970"/>
          </a:xfrm>
          <a:prstGeom prst="rect">
            <a:avLst/>
          </a:prstGeom>
        </p:spPr>
      </p:pic>
      <p:sp>
        <p:nvSpPr>
          <p:cNvPr id="15"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 name="Rectangle 12"/>
          <p:cNvSpPr/>
          <p:nvPr userDrawn="1"/>
        </p:nvSpPr>
        <p:spPr bwMode="auto">
          <a:xfrm>
            <a:off x="849312" y="470577"/>
            <a:ext cx="7389813" cy="608923"/>
          </a:xfrm>
          <a:prstGeom prst="rect">
            <a:avLst/>
          </a:prstGeom>
          <a:solidFill>
            <a:srgbClr val="E75F0C"/>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46521" y="522780"/>
            <a:ext cx="584396" cy="524970"/>
          </a:xfrm>
          <a:prstGeom prst="rect">
            <a:avLst/>
          </a:prstGeom>
        </p:spPr>
      </p:pic>
      <p:pic>
        <p:nvPicPr>
          <p:cNvPr id="17"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83398814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3" name="Rectangle 12"/>
          <p:cNvSpPr/>
          <p:nvPr/>
        </p:nvSpPr>
        <p:spPr bwMode="auto">
          <a:xfrm>
            <a:off x="849312" y="470577"/>
            <a:ext cx="7389813" cy="608923"/>
          </a:xfrm>
          <a:prstGeom prst="rect">
            <a:avLst/>
          </a:prstGeom>
          <a:solidFill>
            <a:srgbClr val="1F1A5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21202" y="546284"/>
            <a:ext cx="461548" cy="469717"/>
          </a:xfrm>
          <a:prstGeom prst="rect">
            <a:avLst/>
          </a:prstGeom>
        </p:spPr>
      </p:pic>
      <p:sp>
        <p:nvSpPr>
          <p:cNvPr id="18"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20" name="Title Text"/>
          <p:cNvSpPr txBox="1">
            <a:spLocks noGrp="1"/>
          </p:cNvSpPr>
          <p:nvPr>
            <p:ph type="title" hasCustomPrompt="1"/>
          </p:nvPr>
        </p:nvSpPr>
        <p:spPr>
          <a:xfrm>
            <a:off x="1143000" y="596863"/>
            <a:ext cx="6858000" cy="372740"/>
          </a:xfrm>
          <a:prstGeom prst="rect">
            <a:avLst/>
          </a:prstGeom>
        </p:spPr>
        <p:txBody>
          <a:bodyPr lIns="34290" tIns="17145" rIns="34290" bIns="17145">
            <a:normAutofit/>
          </a:bodyPr>
          <a:lstStyle>
            <a:lvl1pPr>
              <a:defRPr sz="2300" b="0" cap="all">
                <a:solidFill>
                  <a:srgbClr val="FFFFFF"/>
                </a:solidFill>
              </a:defRPr>
            </a:lvl1pPr>
          </a:lstStyle>
          <a:p>
            <a:r>
              <a:rPr lang="en-US" dirty="0"/>
              <a:t>Video resource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0" name="Rectangle 9"/>
          <p:cNvSpPr/>
          <p:nvPr userDrawn="1"/>
        </p:nvSpPr>
        <p:spPr bwMode="auto">
          <a:xfrm>
            <a:off x="849312" y="470577"/>
            <a:ext cx="7389813" cy="608923"/>
          </a:xfrm>
          <a:prstGeom prst="rect">
            <a:avLst/>
          </a:prstGeom>
          <a:solidFill>
            <a:srgbClr val="1F1A5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21202" y="546284"/>
            <a:ext cx="461548" cy="469717"/>
          </a:xfrm>
          <a:prstGeom prst="rect">
            <a:avLst/>
          </a:prstGeom>
        </p:spPr>
      </p:pic>
      <p:pic>
        <p:nvPicPr>
          <p:cNvPr id="14"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311975063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2" name="Title Text"/>
          <p:cNvSpPr txBox="1">
            <a:spLocks noGrp="1"/>
          </p:cNvSpPr>
          <p:nvPr>
            <p:ph type="title" hasCustomPrompt="1"/>
          </p:nvPr>
        </p:nvSpPr>
        <p:spPr>
          <a:xfrm>
            <a:off x="1143000" y="484511"/>
            <a:ext cx="6858000" cy="1022513"/>
          </a:xfrm>
          <a:prstGeom prst="rect">
            <a:avLst/>
          </a:prstGeom>
        </p:spPr>
        <p:txBody>
          <a:bodyPr lIns="34290" tIns="17145" rIns="34290" bIns="17145"/>
          <a:lstStyle>
            <a:lvl1pPr>
              <a:defRPr sz="3300" cap="all">
                <a:solidFill>
                  <a:srgbClr val="FFFFFF"/>
                </a:solidFill>
              </a:defRPr>
            </a:lvl1pPr>
          </a:lstStyle>
          <a:p>
            <a:r>
              <a:rPr lang="en-US" dirty="0"/>
              <a:t>Title here</a:t>
            </a:r>
            <a:endParaRPr dirty="0"/>
          </a:p>
        </p:txBody>
      </p:sp>
      <p:pic>
        <p:nvPicPr>
          <p:cNvPr id="8" name="ASPE Logo-white-16.png" descr="ASPE Logo-white-16.png"/>
          <p:cNvPicPr>
            <a:picLocks noChangeAspect="1"/>
          </p:cNvPicPr>
          <p:nvPr userDrawn="1"/>
        </p:nvPicPr>
        <p:blipFill>
          <a:blip r:embed="rId2">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182037238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7"/>
            <a:ext cx="7886700" cy="869154"/>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143001"/>
            <a:ext cx="7886700" cy="3489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0923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8"/>
            <a:ext cx="7886700" cy="2139553"/>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2102"/>
            <a:ext cx="7886700" cy="112514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3"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8" name="Footer Placeholder 7"/>
          <p:cNvSpPr>
            <a:spLocks noGrp="1"/>
          </p:cNvSpPr>
          <p:nvPr>
            <p:ph type="ftr" sz="quarter" idx="11"/>
          </p:nvPr>
        </p:nvSpPr>
        <p:spPr>
          <a:xfrm>
            <a:off x="3028950" y="4767267"/>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3" name="Footer Placeholder 2"/>
          <p:cNvSpPr>
            <a:spLocks noGrp="1"/>
          </p:cNvSpPr>
          <p:nvPr>
            <p:ph type="ftr" sz="quarter" idx="11"/>
          </p:nvPr>
        </p:nvSpPr>
        <p:spPr>
          <a:xfrm>
            <a:off x="3028950" y="4767267"/>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740573"/>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6" name="Footer Placeholder 5"/>
          <p:cNvSpPr>
            <a:spLocks noGrp="1"/>
          </p:cNvSpPr>
          <p:nvPr>
            <p:ph type="ftr" sz="quarter" idx="11"/>
          </p:nvPr>
        </p:nvSpPr>
        <p:spPr>
          <a:xfrm>
            <a:off x="3028950" y="4767267"/>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740573"/>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6" name="Footer Placeholder 5"/>
          <p:cNvSpPr>
            <a:spLocks noGrp="1"/>
          </p:cNvSpPr>
          <p:nvPr>
            <p:ph type="ftr" sz="quarter" idx="11"/>
          </p:nvPr>
        </p:nvSpPr>
        <p:spPr>
          <a:xfrm>
            <a:off x="3028950" y="4767267"/>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857750"/>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7FA79E-6F27-4D8C-B145-0737D30A9038}" type="slidenum">
              <a:rPr lang="en-US" smtClean="0"/>
              <a:t>‹#›</a:t>
            </a:fld>
            <a:endParaRPr lang="en-US"/>
          </a:p>
        </p:txBody>
      </p:sp>
      <p:cxnSp>
        <p:nvCxnSpPr>
          <p:cNvPr id="5" name="Straight Connector 4"/>
          <p:cNvCxnSpPr/>
          <p:nvPr/>
        </p:nvCxnSpPr>
        <p:spPr>
          <a:xfrm>
            <a:off x="0" y="4552950"/>
            <a:ext cx="9144000" cy="0"/>
          </a:xfrm>
          <a:prstGeom prst="line">
            <a:avLst/>
          </a:prstGeom>
          <a:ln w="38100">
            <a:solidFill>
              <a:srgbClr val="AF1775"/>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228600" y="4734593"/>
            <a:ext cx="1066800" cy="275557"/>
          </a:xfrm>
          <a:prstGeom prst="rect">
            <a:avLst/>
          </a:prstGeom>
        </p:spPr>
      </p:pic>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81677"/>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med"/>
  <p:txStyles>
    <p:titleStyle>
      <a:lvl1pPr marL="0" marR="0" indent="0" algn="ctr" defTabSz="685800" eaLnBrk="1" latinLnBrk="0" hangingPunct="1">
        <a:lnSpc>
          <a:spcPct val="90000"/>
        </a:lnSpc>
        <a:spcBef>
          <a:spcPts val="0"/>
        </a:spcBef>
        <a:spcAft>
          <a:spcPts val="0"/>
        </a:spcAft>
        <a:buClrTx/>
        <a:buSzTx/>
        <a:buFontTx/>
        <a:buNone/>
        <a:tabLst/>
        <a:defRPr sz="3900" b="1" i="0" u="none" strike="noStrike" cap="none" spc="0" baseline="0">
          <a:ln>
            <a:noFill/>
          </a:ln>
          <a:solidFill>
            <a:srgbClr val="2E3E65"/>
          </a:solidFill>
          <a:uFillTx/>
          <a:latin typeface="Arial"/>
          <a:ea typeface="Poppins Bold"/>
          <a:cs typeface="Arial"/>
          <a:sym typeface="Poppins Bold"/>
        </a:defRPr>
      </a:lvl1pPr>
      <a:lvl2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2pPr>
      <a:lvl3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3pPr>
      <a:lvl4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4pPr>
      <a:lvl5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5pPr>
      <a:lvl6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6pPr>
      <a:lvl7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7pPr>
      <a:lvl8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8pPr>
      <a:lvl9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9pPr>
    </p:titleStyle>
    <p:bodyStyle>
      <a:lvl1pPr marL="171450" marR="0" indent="-17145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1pPr>
      <a:lvl2pPr marL="371475" marR="0" indent="-200025"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2pPr>
      <a:lvl3pPr marL="582930" marR="0" indent="-24003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3pPr>
      <a:lvl4pPr marL="7810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4pPr>
      <a:lvl5pPr marL="9525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5pPr>
      <a:lvl6pPr marL="11239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6pPr>
      <a:lvl7pPr marL="12954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7pPr>
      <a:lvl8pPr marL="14668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8pPr>
      <a:lvl9pPr marL="16383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9pPr>
    </p:bodyStyle>
    <p:otherStyle>
      <a:lvl1pPr marL="0" marR="0" indent="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1714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3429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5143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6858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8572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10287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12001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13716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60.gif"/><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shekhar2010us/ai-ainomy"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BVFG7fd1H3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350.png"/></Relationships>
</file>

<file path=ppt/slides/_rels/slide6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0" y="1504950"/>
            <a:ext cx="5498356" cy="2205861"/>
          </a:xfrm>
        </p:spPr>
        <p:txBody>
          <a:bodyPr>
            <a:noAutofit/>
          </a:bodyPr>
          <a:lstStyle/>
          <a:p>
            <a:pPr algn="l"/>
            <a:r>
              <a:rPr lang="en-US" sz="3600" cap="all" dirty="0"/>
              <a:t>Artificial Intelligence Implementation Boot Camp</a:t>
            </a:r>
          </a:p>
        </p:txBody>
      </p:sp>
    </p:spTree>
    <p:extLst>
      <p:ext uri="{BB962C8B-B14F-4D97-AF65-F5344CB8AC3E}">
        <p14:creationId xmlns:p14="http://schemas.microsoft.com/office/powerpoint/2010/main" val="14440973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81000" y="273846"/>
            <a:ext cx="2362200" cy="1688304"/>
          </a:xfrm>
        </p:spPr>
        <p:txBody>
          <a:bodyPr>
            <a:normAutofit/>
          </a:bodyPr>
          <a:lstStyle/>
          <a:p>
            <a:r>
              <a:rPr lang="en-US" sz="3200" dirty="0"/>
              <a:t>What is intelligence?</a:t>
            </a:r>
          </a:p>
        </p:txBody>
      </p:sp>
      <p:pic>
        <p:nvPicPr>
          <p:cNvPr id="3" name="Picture 2" descr="https://upload.wikimedia.org/wikipedia/commons/6/6b/Somatosensory_cortex_of_a_mouse_brain_slice_-_GFP_expressed_-_20x_magnificatio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0" y="4840"/>
            <a:ext cx="6095999"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880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a:xfrm>
            <a:off x="457200" y="57150"/>
            <a:ext cx="7886700" cy="869154"/>
          </a:xfrm>
        </p:spPr>
        <p:txBody>
          <a:bodyPr/>
          <a:lstStyle/>
          <a:p>
            <a:r>
              <a:rPr lang="en-US" dirty="0"/>
              <a:t>How can ML help with security</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a:xfrm>
            <a:off x="609600" y="895350"/>
            <a:ext cx="7886700" cy="3489722"/>
          </a:xfrm>
        </p:spPr>
        <p:txBody>
          <a:bodyPr>
            <a:normAutofit fontScale="92500" lnSpcReduction="10000"/>
          </a:bodyPr>
          <a:lstStyle/>
          <a:p>
            <a:pPr>
              <a:lnSpc>
                <a:spcPct val="150000"/>
              </a:lnSpc>
            </a:pPr>
            <a:r>
              <a:rPr lang="en-US" sz="2400" b="0" dirty="0"/>
              <a:t>61% of enterprises say they cannot detect breach attempts without the use of AI technologies</a:t>
            </a:r>
          </a:p>
          <a:p>
            <a:pPr>
              <a:lnSpc>
                <a:spcPct val="150000"/>
              </a:lnSpc>
            </a:pPr>
            <a:r>
              <a:rPr lang="en-US" sz="2400" b="0" dirty="0"/>
              <a:t>48% say their budgets for AI in Cybersecurity will increase by an average of 29% in Fiscal Year 2020</a:t>
            </a:r>
          </a:p>
          <a:p>
            <a:pPr>
              <a:lnSpc>
                <a:spcPct val="150000"/>
              </a:lnSpc>
            </a:pPr>
            <a:r>
              <a:rPr lang="en-US" sz="2400" b="0" dirty="0"/>
              <a:t>Breach attempts are proliferating with CISCO reporting that in 2018, they blocked seven trillion threats on behalf of their customers</a:t>
            </a:r>
          </a:p>
        </p:txBody>
      </p:sp>
    </p:spTree>
    <p:extLst>
      <p:ext uri="{BB962C8B-B14F-4D97-AF65-F5344CB8AC3E}">
        <p14:creationId xmlns:p14="http://schemas.microsoft.com/office/powerpoint/2010/main" val="277215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Most common use-cases</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81000" y="1047750"/>
            <a:ext cx="8610600" cy="3352800"/>
          </a:xfrm>
        </p:spPr>
        <p:txBody>
          <a:bodyPr>
            <a:normAutofit fontScale="85000" lnSpcReduction="20000"/>
          </a:bodyPr>
          <a:lstStyle/>
          <a:p>
            <a:pPr lvl="1">
              <a:spcBef>
                <a:spcPts val="1800"/>
              </a:spcBef>
            </a:pPr>
            <a:r>
              <a:rPr lang="en-US" sz="2000" b="0" dirty="0"/>
              <a:t>Automated Network Analysis</a:t>
            </a:r>
          </a:p>
          <a:p>
            <a:pPr lvl="1">
              <a:spcBef>
                <a:spcPts val="1800"/>
              </a:spcBef>
            </a:pPr>
            <a:r>
              <a:rPr lang="en-US" sz="2000" b="0" dirty="0"/>
              <a:t>Email Scanning</a:t>
            </a:r>
          </a:p>
          <a:p>
            <a:pPr lvl="1">
              <a:spcBef>
                <a:spcPts val="1800"/>
              </a:spcBef>
            </a:pPr>
            <a:r>
              <a:rPr lang="en-US" sz="2000" b="0" dirty="0"/>
              <a:t>Fraud detection</a:t>
            </a:r>
          </a:p>
          <a:p>
            <a:pPr lvl="1">
              <a:spcBef>
                <a:spcPts val="1800"/>
              </a:spcBef>
            </a:pPr>
            <a:r>
              <a:rPr lang="en-US" sz="2000" b="0" dirty="0"/>
              <a:t>Malware Detection</a:t>
            </a:r>
          </a:p>
          <a:p>
            <a:pPr lvl="1">
              <a:spcBef>
                <a:spcPts val="1800"/>
              </a:spcBef>
            </a:pPr>
            <a:r>
              <a:rPr lang="en-US" sz="2000" b="0" dirty="0"/>
              <a:t>Intrusion Detection</a:t>
            </a:r>
          </a:p>
          <a:p>
            <a:pPr lvl="1">
              <a:spcBef>
                <a:spcPts val="1800"/>
              </a:spcBef>
            </a:pPr>
            <a:r>
              <a:rPr lang="en-US" sz="2000" b="0" dirty="0"/>
              <a:t>Scoring risk in a network</a:t>
            </a:r>
          </a:p>
          <a:p>
            <a:pPr lvl="1">
              <a:spcBef>
                <a:spcPts val="1800"/>
              </a:spcBef>
            </a:pPr>
            <a:r>
              <a:rPr lang="en-US" sz="2000" b="0" dirty="0"/>
              <a:t>User/machine behavioral analysis</a:t>
            </a:r>
          </a:p>
          <a:p>
            <a:pPr lvl="1">
              <a:spcBef>
                <a:spcPts val="1800"/>
              </a:spcBef>
            </a:pPr>
            <a:r>
              <a:rPr lang="en-US" sz="2000" b="0" dirty="0"/>
              <a:t>Anomaly Detection</a:t>
            </a:r>
          </a:p>
        </p:txBody>
      </p:sp>
    </p:spTree>
    <p:extLst>
      <p:ext uri="{BB962C8B-B14F-4D97-AF65-F5344CB8AC3E}">
        <p14:creationId xmlns:p14="http://schemas.microsoft.com/office/powerpoint/2010/main" val="1591012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Automated Network Scanning</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81000" y="1047750"/>
            <a:ext cx="8286750" cy="2895600"/>
          </a:xfrm>
        </p:spPr>
        <p:txBody>
          <a:bodyPr>
            <a:normAutofit fontScale="92500"/>
          </a:bodyPr>
          <a:lstStyle/>
          <a:p>
            <a:pPr lvl="1">
              <a:spcBef>
                <a:spcPts val="1800"/>
              </a:spcBef>
            </a:pPr>
            <a:r>
              <a:rPr lang="en-US" sz="2000" b="0" dirty="0"/>
              <a:t>Huge volume of data</a:t>
            </a:r>
          </a:p>
          <a:p>
            <a:pPr lvl="1">
              <a:spcBef>
                <a:spcPts val="1800"/>
              </a:spcBef>
            </a:pPr>
            <a:r>
              <a:rPr lang="en-US" sz="2000" b="0" dirty="0"/>
              <a:t>Most Malwares and cyber-attackers operate over the network</a:t>
            </a:r>
          </a:p>
          <a:p>
            <a:pPr lvl="1">
              <a:spcBef>
                <a:spcPts val="1800"/>
              </a:spcBef>
            </a:pPr>
            <a:r>
              <a:rPr lang="en-US" sz="2000" b="0" dirty="0"/>
              <a:t>Monitoring communication systems</a:t>
            </a:r>
          </a:p>
          <a:p>
            <a:pPr lvl="1">
              <a:spcBef>
                <a:spcPts val="1800"/>
              </a:spcBef>
            </a:pPr>
            <a:r>
              <a:rPr lang="en-US" sz="2000" b="0" dirty="0"/>
              <a:t>Detect attempted installations of malware</a:t>
            </a:r>
          </a:p>
          <a:p>
            <a:pPr lvl="1">
              <a:spcBef>
                <a:spcPts val="1800"/>
              </a:spcBef>
            </a:pPr>
            <a:r>
              <a:rPr lang="en-US" sz="2000" b="0" dirty="0"/>
              <a:t>ML use a combination of - Keyword matching, statistics monitoring, anomaly detection, check http header values, embedded DNS requests – which can be easily overlooked by humans or rule based engines</a:t>
            </a:r>
          </a:p>
        </p:txBody>
      </p:sp>
    </p:spTree>
    <p:extLst>
      <p:ext uri="{BB962C8B-B14F-4D97-AF65-F5344CB8AC3E}">
        <p14:creationId xmlns:p14="http://schemas.microsoft.com/office/powerpoint/2010/main" val="39862298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Email Scanning</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81000" y="1047750"/>
            <a:ext cx="8286750" cy="2895600"/>
          </a:xfrm>
        </p:spPr>
        <p:txBody>
          <a:bodyPr>
            <a:normAutofit fontScale="92500" lnSpcReduction="20000"/>
          </a:bodyPr>
          <a:lstStyle/>
          <a:p>
            <a:pPr lvl="1">
              <a:spcBef>
                <a:spcPts val="1800"/>
              </a:spcBef>
            </a:pPr>
            <a:r>
              <a:rPr lang="en-US" sz="2000" b="0" dirty="0"/>
              <a:t>Spam email classification</a:t>
            </a:r>
          </a:p>
          <a:p>
            <a:pPr lvl="1">
              <a:spcBef>
                <a:spcPts val="1800"/>
              </a:spcBef>
            </a:pPr>
            <a:r>
              <a:rPr lang="en-US" sz="2000" b="0" dirty="0"/>
              <a:t>Phish email classification</a:t>
            </a:r>
          </a:p>
          <a:p>
            <a:pPr lvl="1">
              <a:spcBef>
                <a:spcPts val="1800"/>
              </a:spcBef>
            </a:pPr>
            <a:r>
              <a:rPr lang="en-US" sz="2000" b="0" dirty="0"/>
              <a:t>Use of NLP to check word choice and grammar</a:t>
            </a:r>
          </a:p>
          <a:p>
            <a:pPr lvl="1">
              <a:spcBef>
                <a:spcPts val="1800"/>
              </a:spcBef>
            </a:pPr>
            <a:r>
              <a:rPr lang="en-US" sz="2000" b="0" dirty="0"/>
              <a:t>Simulation clicks on all links in the email</a:t>
            </a:r>
          </a:p>
          <a:p>
            <a:pPr lvl="1">
              <a:spcBef>
                <a:spcPts val="1800"/>
              </a:spcBef>
            </a:pPr>
            <a:r>
              <a:rPr lang="en-US" sz="2000" b="0" dirty="0"/>
              <a:t>Examine resulting pages for signs of phishing</a:t>
            </a:r>
          </a:p>
          <a:p>
            <a:pPr lvl="1">
              <a:spcBef>
                <a:spcPts val="1800"/>
              </a:spcBef>
            </a:pPr>
            <a:r>
              <a:rPr lang="en-US" sz="2000" b="0" dirty="0"/>
              <a:t>Use computer vision simulate the look and feel of phish emails</a:t>
            </a:r>
          </a:p>
          <a:p>
            <a:pPr lvl="1">
              <a:spcBef>
                <a:spcPts val="1800"/>
              </a:spcBef>
            </a:pPr>
            <a:r>
              <a:rPr lang="en-US" sz="2000" b="0" dirty="0"/>
              <a:t>Go over attachments</a:t>
            </a:r>
          </a:p>
          <a:p>
            <a:pPr lvl="1">
              <a:spcBef>
                <a:spcPts val="1800"/>
              </a:spcBef>
            </a:pPr>
            <a:endParaRPr lang="en-US" sz="2000" b="0" dirty="0"/>
          </a:p>
        </p:txBody>
      </p:sp>
    </p:spTree>
    <p:extLst>
      <p:ext uri="{BB962C8B-B14F-4D97-AF65-F5344CB8AC3E}">
        <p14:creationId xmlns:p14="http://schemas.microsoft.com/office/powerpoint/2010/main" val="2129908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User behavior Modeling</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81000" y="1047750"/>
            <a:ext cx="8286750" cy="2895600"/>
          </a:xfrm>
        </p:spPr>
        <p:txBody>
          <a:bodyPr>
            <a:normAutofit/>
          </a:bodyPr>
          <a:lstStyle/>
          <a:p>
            <a:pPr lvl="1">
              <a:spcBef>
                <a:spcPts val="1800"/>
              </a:spcBef>
            </a:pPr>
            <a:r>
              <a:rPr lang="en-US" sz="2000" b="0" dirty="0"/>
              <a:t>Some AI based cyber defenses model the behavior of users on the system</a:t>
            </a:r>
          </a:p>
          <a:p>
            <a:pPr lvl="1">
              <a:spcBef>
                <a:spcPts val="1800"/>
              </a:spcBef>
            </a:pPr>
            <a:r>
              <a:rPr lang="en-US" sz="2000" b="0" dirty="0"/>
              <a:t>Detect and remediate account takeover attacks</a:t>
            </a:r>
          </a:p>
          <a:p>
            <a:pPr lvl="1">
              <a:spcBef>
                <a:spcPts val="1800"/>
              </a:spcBef>
            </a:pPr>
            <a:r>
              <a:rPr lang="en-US" sz="2000" b="0" dirty="0"/>
              <a:t>Checks stolen identity</a:t>
            </a:r>
          </a:p>
          <a:p>
            <a:pPr lvl="1">
              <a:spcBef>
                <a:spcPts val="1800"/>
              </a:spcBef>
            </a:pPr>
            <a:r>
              <a:rPr lang="en-US" sz="2000" b="0" dirty="0"/>
              <a:t>Initiate account lockout </a:t>
            </a:r>
          </a:p>
        </p:txBody>
      </p:sp>
    </p:spTree>
    <p:extLst>
      <p:ext uri="{BB962C8B-B14F-4D97-AF65-F5344CB8AC3E}">
        <p14:creationId xmlns:p14="http://schemas.microsoft.com/office/powerpoint/2010/main" val="4120691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Antivirus</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81000" y="1047750"/>
            <a:ext cx="8286750" cy="2895600"/>
          </a:xfrm>
        </p:spPr>
        <p:txBody>
          <a:bodyPr>
            <a:normAutofit/>
          </a:bodyPr>
          <a:lstStyle/>
          <a:p>
            <a:pPr lvl="1">
              <a:spcBef>
                <a:spcPts val="1800"/>
              </a:spcBef>
            </a:pPr>
            <a:r>
              <a:rPr lang="en-US" sz="2000" b="0" dirty="0"/>
              <a:t>Traditional anti-virus were signature based</a:t>
            </a:r>
          </a:p>
          <a:p>
            <a:pPr lvl="1">
              <a:spcBef>
                <a:spcPts val="1800"/>
              </a:spcBef>
            </a:pPr>
            <a:r>
              <a:rPr lang="en-US" sz="2000" b="0" dirty="0"/>
              <a:t>Need manual deployment of new signatures</a:t>
            </a:r>
          </a:p>
          <a:p>
            <a:pPr lvl="1">
              <a:spcBef>
                <a:spcPts val="1800"/>
              </a:spcBef>
            </a:pPr>
            <a:r>
              <a:rPr lang="en-US" sz="2000" b="0" dirty="0"/>
              <a:t>Signature list grows exponentially</a:t>
            </a:r>
          </a:p>
          <a:p>
            <a:pPr lvl="1">
              <a:spcBef>
                <a:spcPts val="1800"/>
              </a:spcBef>
            </a:pPr>
            <a:r>
              <a:rPr lang="en-US" sz="2000" b="0" dirty="0"/>
              <a:t>AI – detect unusual behavior by programs rather than matching signatures</a:t>
            </a:r>
          </a:p>
          <a:p>
            <a:pPr lvl="2">
              <a:spcBef>
                <a:spcPts val="1800"/>
              </a:spcBef>
            </a:pPr>
            <a:r>
              <a:rPr lang="en-US" sz="1600" dirty="0"/>
              <a:t>Most malwares are designed to do things different from the standard operation</a:t>
            </a:r>
            <a:endParaRPr lang="en-US" sz="1600" b="0" dirty="0"/>
          </a:p>
          <a:p>
            <a:pPr lvl="1">
              <a:spcBef>
                <a:spcPts val="1800"/>
              </a:spcBef>
            </a:pPr>
            <a:endParaRPr lang="en-US" sz="2000" b="0" dirty="0"/>
          </a:p>
        </p:txBody>
      </p:sp>
    </p:spTree>
    <p:extLst>
      <p:ext uri="{BB962C8B-B14F-4D97-AF65-F5344CB8AC3E}">
        <p14:creationId xmlns:p14="http://schemas.microsoft.com/office/powerpoint/2010/main" val="3103354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Fraud Detection</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normAutofit fontScale="85000" lnSpcReduction="20000"/>
          </a:bodyPr>
          <a:lstStyle/>
          <a:p>
            <a:pPr>
              <a:lnSpc>
                <a:spcPct val="150000"/>
              </a:lnSpc>
            </a:pPr>
            <a:r>
              <a:rPr lang="en-US" b="0" dirty="0"/>
              <a:t>Incorporating timeseries data often breaks independence assumptions</a:t>
            </a:r>
          </a:p>
          <a:p>
            <a:pPr lvl="1">
              <a:lnSpc>
                <a:spcPct val="150000"/>
              </a:lnSpc>
            </a:pPr>
            <a:r>
              <a:rPr lang="en-US" b="0" dirty="0"/>
              <a:t>Fewer assumptions = more expensive and slower projects</a:t>
            </a:r>
          </a:p>
          <a:p>
            <a:pPr>
              <a:lnSpc>
                <a:spcPct val="150000"/>
              </a:lnSpc>
            </a:pPr>
            <a:r>
              <a:rPr lang="en-US" b="0" dirty="0"/>
              <a:t>Secondary benefit of better understanding customer habits.</a:t>
            </a:r>
          </a:p>
        </p:txBody>
      </p:sp>
    </p:spTree>
    <p:extLst>
      <p:ext uri="{BB962C8B-B14F-4D97-AF65-F5344CB8AC3E}">
        <p14:creationId xmlns:p14="http://schemas.microsoft.com/office/powerpoint/2010/main" val="15094211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a:xfrm>
            <a:off x="419100" y="273847"/>
            <a:ext cx="7886700" cy="869154"/>
          </a:xfrm>
        </p:spPr>
        <p:txBody>
          <a:bodyPr>
            <a:normAutofit/>
          </a:bodyPr>
          <a:lstStyle/>
          <a:p>
            <a:r>
              <a:rPr lang="en-US" sz="3200" dirty="0"/>
              <a:t>Modeling previous breaches</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a:xfrm>
            <a:off x="419100" y="1143001"/>
            <a:ext cx="4838700" cy="3489722"/>
          </a:xfrm>
        </p:spPr>
        <p:txBody>
          <a:bodyPr>
            <a:normAutofit/>
          </a:bodyPr>
          <a:lstStyle/>
          <a:p>
            <a:pPr marL="0" indent="0">
              <a:buNone/>
            </a:pPr>
            <a:r>
              <a:rPr lang="en-US" sz="2800" b="0" dirty="0"/>
              <a:t>“It has been said critically that there is a tendency in many armies to spend the peace time studying how to fight the last war.”</a:t>
            </a:r>
          </a:p>
          <a:p>
            <a:pPr marL="0" indent="0">
              <a:buNone/>
            </a:pPr>
            <a:endParaRPr lang="en-US" sz="2800" b="0" dirty="0"/>
          </a:p>
          <a:p>
            <a:pPr marL="457200" lvl="1" indent="0">
              <a:buNone/>
            </a:pPr>
            <a:r>
              <a:rPr lang="en-US" sz="2400" b="0" i="1" dirty="0"/>
              <a:t>- Lt. Col. J. L. Schley, 1929</a:t>
            </a:r>
          </a:p>
        </p:txBody>
      </p:sp>
      <p:pic>
        <p:nvPicPr>
          <p:cNvPr id="4" name="Picture 2" descr="Image result for colonel jl sch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759" y="361950"/>
            <a:ext cx="3147031" cy="396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564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team in conference room"/>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4706" b="9958"/>
          <a:stretch/>
        </p:blipFill>
        <p:spPr bwMode="auto">
          <a:xfrm>
            <a:off x="1"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6: </a:t>
            </a:r>
            <a:r>
              <a:rPr lang="fr-FR" sz="3200" dirty="0" err="1">
                <a:solidFill>
                  <a:srgbClr val="AF1775"/>
                </a:solidFill>
              </a:rPr>
              <a:t>Teaming</a:t>
            </a:r>
            <a:r>
              <a:rPr lang="fr-FR" sz="3200" dirty="0">
                <a:solidFill>
                  <a:srgbClr val="AF1775"/>
                </a:solidFill>
              </a:rPr>
              <a:t> and </a:t>
            </a:r>
            <a:r>
              <a:rPr lang="fr-FR" sz="3200" dirty="0" err="1">
                <a:solidFill>
                  <a:srgbClr val="AF1775"/>
                </a:solidFill>
              </a:rPr>
              <a:t>Internal</a:t>
            </a:r>
            <a:r>
              <a:rPr lang="fr-FR" sz="3200" dirty="0">
                <a:solidFill>
                  <a:srgbClr val="AF1775"/>
                </a:solidFill>
              </a:rPr>
              <a:t> </a:t>
            </a:r>
            <a:r>
              <a:rPr lang="fr-FR" sz="3200" dirty="0" err="1">
                <a:solidFill>
                  <a:srgbClr val="AF1775"/>
                </a:solidFill>
              </a:rPr>
              <a:t>Capabilities</a:t>
            </a:r>
            <a:endParaRPr lang="en-US" sz="3200" dirty="0">
              <a:solidFill>
                <a:srgbClr val="AF1775"/>
              </a:solidFill>
            </a:endParaRPr>
          </a:p>
        </p:txBody>
      </p:sp>
    </p:spTree>
    <p:extLst>
      <p:ext uri="{BB962C8B-B14F-4D97-AF65-F5344CB8AC3E}">
        <p14:creationId xmlns:p14="http://schemas.microsoft.com/office/powerpoint/2010/main" val="947560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3124200" cy="2057400"/>
          </a:xfrm>
        </p:spPr>
        <p:txBody>
          <a:bodyPr>
            <a:normAutofit fontScale="90000"/>
          </a:bodyPr>
          <a:lstStyle/>
          <a:p>
            <a:r>
              <a:rPr lang="en-US" dirty="0">
                <a:solidFill>
                  <a:srgbClr val="FF6700"/>
                </a:solidFill>
                <a:latin typeface="Calibri" panose="020F0502020204030204" pitchFamily="34" charset="0"/>
              </a:rPr>
              <a:t>Teaming and Internal Capabilities</a:t>
            </a:r>
            <a:br>
              <a:rPr lang="en-US" dirty="0">
                <a:solidFill>
                  <a:srgbClr val="FF6700"/>
                </a:solidFill>
                <a:latin typeface="Calibri" panose="020F0502020204030204" pitchFamily="34" charset="0"/>
              </a:rPr>
            </a:b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PART 1 – “Human Architecture”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052" t="-1" r="3" b="28681"/>
          <a:stretch/>
        </p:blipFill>
        <p:spPr>
          <a:xfrm>
            <a:off x="3383280" y="-12225"/>
            <a:ext cx="5760720" cy="4562085"/>
          </a:xfrm>
          <a:prstGeom prst="rect">
            <a:avLst/>
          </a:prstGeom>
        </p:spPr>
      </p:pic>
    </p:spTree>
    <p:extLst>
      <p:ext uri="{BB962C8B-B14F-4D97-AF65-F5344CB8AC3E}">
        <p14:creationId xmlns:p14="http://schemas.microsoft.com/office/powerpoint/2010/main" val="275250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715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dirty="0"/>
              <a:t>AI</a:t>
            </a:r>
          </a:p>
          <a:p>
            <a:r>
              <a:rPr lang="en-US" sz="2000" b="0" dirty="0"/>
              <a:t>Machine Learning</a:t>
            </a:r>
          </a:p>
          <a:p>
            <a:r>
              <a:rPr lang="en-US" sz="2000" b="0" dirty="0"/>
              <a:t>Deep Learning</a:t>
            </a:r>
          </a:p>
          <a:p>
            <a:r>
              <a:rPr lang="en-US" sz="2000" b="0" dirty="0"/>
              <a:t>Data Science</a:t>
            </a:r>
          </a:p>
          <a:p>
            <a:r>
              <a:rPr lang="en-US" sz="2000" b="0" dirty="0"/>
              <a:t>Data Model</a:t>
            </a:r>
          </a:p>
          <a:p>
            <a:r>
              <a:rPr lang="en-US" sz="2000" b="0" dirty="0"/>
              <a:t>Big Data</a:t>
            </a:r>
          </a:p>
          <a:p>
            <a:endParaRPr lang="en-US" sz="4000" dirty="0"/>
          </a:p>
        </p:txBody>
      </p:sp>
    </p:spTree>
    <p:extLst>
      <p:ext uri="{BB962C8B-B14F-4D97-AF65-F5344CB8AC3E}">
        <p14:creationId xmlns:p14="http://schemas.microsoft.com/office/powerpoint/2010/main" val="3253007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2C0C911-935F-5140-92B1-B4118E1670B9}"/>
              </a:ext>
            </a:extLst>
          </p:cNvPr>
          <p:cNvSpPr>
            <a:spLocks noGrp="1"/>
          </p:cNvSpPr>
          <p:nvPr>
            <p:ph type="title"/>
          </p:nvPr>
        </p:nvSpPr>
        <p:spPr/>
        <p:txBody>
          <a:bodyPr/>
          <a:lstStyle/>
          <a:p>
            <a:r>
              <a:rPr lang="en-US" sz="3200" dirty="0">
                <a:solidFill>
                  <a:schemeClr val="accent3"/>
                </a:solidFill>
              </a:rPr>
              <a:t>Data analysis roles</a:t>
            </a:r>
          </a:p>
        </p:txBody>
      </p:sp>
      <p:sp>
        <p:nvSpPr>
          <p:cNvPr id="8" name="Rectangle 7">
            <a:extLst>
              <a:ext uri="{FF2B5EF4-FFF2-40B4-BE49-F238E27FC236}">
                <a16:creationId xmlns:a16="http://schemas.microsoft.com/office/drawing/2014/main" id="{D807C648-D058-1240-B1CA-71092CEE1687}"/>
              </a:ext>
            </a:extLst>
          </p:cNvPr>
          <p:cNvSpPr/>
          <p:nvPr/>
        </p:nvSpPr>
        <p:spPr>
          <a:xfrm>
            <a:off x="228600" y="1235042"/>
            <a:ext cx="2996946" cy="2756916"/>
          </a:xfrm>
          <a:prstGeom prst="rect">
            <a:avLst/>
          </a:prstGeom>
          <a:ln>
            <a:noFill/>
          </a:ln>
        </p:spPr>
      </p:sp>
      <p:sp>
        <p:nvSpPr>
          <p:cNvPr id="9" name="Rectangle 8">
            <a:extLst>
              <a:ext uri="{FF2B5EF4-FFF2-40B4-BE49-F238E27FC236}">
                <a16:creationId xmlns:a16="http://schemas.microsoft.com/office/drawing/2014/main" id="{3D2B0B4C-4DAA-4B47-B310-7F5D4101971E}"/>
              </a:ext>
            </a:extLst>
          </p:cNvPr>
          <p:cNvSpPr/>
          <p:nvPr/>
        </p:nvSpPr>
        <p:spPr>
          <a:xfrm>
            <a:off x="228600" y="1271600"/>
            <a:ext cx="2996946" cy="61424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10" name="Rectangle 9">
            <a:extLst>
              <a:ext uri="{FF2B5EF4-FFF2-40B4-BE49-F238E27FC236}">
                <a16:creationId xmlns:a16="http://schemas.microsoft.com/office/drawing/2014/main" id="{75C47370-09BB-C84D-9C04-8E43BA1F31AC}"/>
              </a:ext>
            </a:extLst>
          </p:cNvPr>
          <p:cNvSpPr/>
          <p:nvPr/>
        </p:nvSpPr>
        <p:spPr>
          <a:xfrm>
            <a:off x="228600" y="2114550"/>
            <a:ext cx="2996946" cy="61424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11" name="Rectangle 10">
            <a:extLst>
              <a:ext uri="{FF2B5EF4-FFF2-40B4-BE49-F238E27FC236}">
                <a16:creationId xmlns:a16="http://schemas.microsoft.com/office/drawing/2014/main" id="{0C09284D-5976-694E-9BBA-E5060CFA3523}"/>
              </a:ext>
            </a:extLst>
          </p:cNvPr>
          <p:cNvSpPr/>
          <p:nvPr/>
        </p:nvSpPr>
        <p:spPr>
          <a:xfrm>
            <a:off x="228600" y="2944052"/>
            <a:ext cx="2996946" cy="61424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Semiprofessionals</a:t>
            </a:r>
          </a:p>
        </p:txBody>
      </p:sp>
      <p:sp>
        <p:nvSpPr>
          <p:cNvPr id="12" name="Rectangle 11">
            <a:extLst>
              <a:ext uri="{FF2B5EF4-FFF2-40B4-BE49-F238E27FC236}">
                <a16:creationId xmlns:a16="http://schemas.microsoft.com/office/drawing/2014/main" id="{120AC6C1-AC32-234A-AEB5-2E96783F09A1}"/>
              </a:ext>
            </a:extLst>
          </p:cNvPr>
          <p:cNvSpPr/>
          <p:nvPr/>
        </p:nvSpPr>
        <p:spPr>
          <a:xfrm>
            <a:off x="228600" y="3786301"/>
            <a:ext cx="2996946" cy="61424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sp>
        <p:nvSpPr>
          <p:cNvPr id="4" name="Rectangle 3">
            <a:extLst>
              <a:ext uri="{FF2B5EF4-FFF2-40B4-BE49-F238E27FC236}">
                <a16:creationId xmlns:a16="http://schemas.microsoft.com/office/drawing/2014/main" id="{E4A263DA-E6AB-5F42-917A-34857A4DD870}"/>
              </a:ext>
            </a:extLst>
          </p:cNvPr>
          <p:cNvSpPr/>
          <p:nvPr/>
        </p:nvSpPr>
        <p:spPr>
          <a:xfrm>
            <a:off x="3200400" y="1200150"/>
            <a:ext cx="5106847" cy="692497"/>
          </a:xfrm>
          <a:prstGeom prst="rect">
            <a:avLst/>
          </a:prstGeom>
        </p:spPr>
        <p:txBody>
          <a:bodyPr wrap="none">
            <a:spAutoFit/>
          </a:bodyPr>
          <a:lstStyle/>
          <a:p>
            <a:pPr marL="351235" indent="-336947">
              <a:buClr>
                <a:schemeClr val="tx2"/>
              </a:buClr>
              <a:buFont typeface="Arial" panose="020B0604020202020204" pitchFamily="34" charset="0"/>
              <a:buChar char="•"/>
            </a:pPr>
            <a:r>
              <a:rPr lang="en-US" sz="1300" dirty="0"/>
              <a:t>Executive decision makers</a:t>
            </a:r>
          </a:p>
          <a:p>
            <a:pPr marL="351235" indent="-336947">
              <a:buClr>
                <a:schemeClr val="tx2"/>
              </a:buClr>
              <a:buFont typeface="Arial" panose="020B0604020202020204" pitchFamily="34" charset="0"/>
              <a:buChar char="•"/>
            </a:pPr>
            <a:r>
              <a:rPr lang="en-US" sz="1300" dirty="0"/>
              <a:t>Rely on analytics to understand business process &amp; decisions</a:t>
            </a:r>
          </a:p>
          <a:p>
            <a:pPr marL="351235" indent="-336947">
              <a:buClr>
                <a:schemeClr val="tx2"/>
              </a:buClr>
              <a:buFont typeface="Arial" panose="020B0604020202020204" pitchFamily="34" charset="0"/>
              <a:buChar char="•"/>
            </a:pPr>
            <a:r>
              <a:rPr lang="en-US" sz="1300" dirty="0"/>
              <a:t>Support and advocate AI driven business capabilities</a:t>
            </a:r>
          </a:p>
        </p:txBody>
      </p:sp>
      <p:sp>
        <p:nvSpPr>
          <p:cNvPr id="13" name="Rectangle 12">
            <a:extLst>
              <a:ext uri="{FF2B5EF4-FFF2-40B4-BE49-F238E27FC236}">
                <a16:creationId xmlns:a16="http://schemas.microsoft.com/office/drawing/2014/main" id="{F15F7319-1A0D-6D41-815F-0D74D362C543}"/>
              </a:ext>
            </a:extLst>
          </p:cNvPr>
          <p:cNvSpPr/>
          <p:nvPr/>
        </p:nvSpPr>
        <p:spPr>
          <a:xfrm>
            <a:off x="3200400" y="2114550"/>
            <a:ext cx="3960700" cy="523220"/>
          </a:xfrm>
          <a:prstGeom prst="rect">
            <a:avLst/>
          </a:prstGeom>
        </p:spPr>
        <p:txBody>
          <a:bodyPr wrap="none">
            <a:spAutoFit/>
          </a:bodyPr>
          <a:lstStyle/>
          <a:p>
            <a:pPr marL="351235" indent="-336947">
              <a:buClr>
                <a:schemeClr val="tx2"/>
              </a:buClr>
              <a:buFont typeface="Arial" panose="020B0604020202020204" pitchFamily="34" charset="0"/>
              <a:buChar char="•"/>
            </a:pPr>
            <a:r>
              <a:rPr lang="en-US" sz="1400" dirty="0"/>
              <a:t>Knowledgeable in advanced analytics</a:t>
            </a:r>
          </a:p>
          <a:p>
            <a:pPr marL="351235" indent="-336947">
              <a:buClr>
                <a:schemeClr val="tx2"/>
              </a:buClr>
              <a:buFont typeface="Arial" panose="020B0604020202020204" pitchFamily="34" charset="0"/>
              <a:buChar char="•"/>
            </a:pPr>
            <a:r>
              <a:rPr lang="en-US" sz="1400" dirty="0"/>
              <a:t>Create models and hold advanced degrees</a:t>
            </a:r>
          </a:p>
        </p:txBody>
      </p:sp>
      <p:sp>
        <p:nvSpPr>
          <p:cNvPr id="14" name="Rectangle 13">
            <a:extLst>
              <a:ext uri="{FF2B5EF4-FFF2-40B4-BE49-F238E27FC236}">
                <a16:creationId xmlns:a16="http://schemas.microsoft.com/office/drawing/2014/main" id="{77BAF734-14BC-4245-BCCF-5B62C07DA79C}"/>
              </a:ext>
            </a:extLst>
          </p:cNvPr>
          <p:cNvSpPr/>
          <p:nvPr/>
        </p:nvSpPr>
        <p:spPr>
          <a:xfrm>
            <a:off x="3200400" y="3028950"/>
            <a:ext cx="4528804" cy="523220"/>
          </a:xfrm>
          <a:prstGeom prst="rect">
            <a:avLst/>
          </a:prstGeom>
        </p:spPr>
        <p:txBody>
          <a:bodyPr wrap="none">
            <a:spAutoFit/>
          </a:bodyPr>
          <a:lstStyle/>
          <a:p>
            <a:pPr marL="342900" indent="-342900">
              <a:buClr>
                <a:schemeClr val="tx2"/>
              </a:buClr>
              <a:buFont typeface="Arial" panose="020B0604020202020204" pitchFamily="34" charset="0"/>
              <a:buChar char="•"/>
            </a:pPr>
            <a:r>
              <a:rPr lang="en-US" sz="1400" dirty="0"/>
              <a:t>Apply the models and algorithms</a:t>
            </a:r>
          </a:p>
          <a:p>
            <a:pPr marL="342900" indent="-342900">
              <a:buClr>
                <a:schemeClr val="tx2"/>
              </a:buClr>
              <a:buFont typeface="Arial" panose="020B0604020202020204" pitchFamily="34" charset="0"/>
              <a:buChar char="•"/>
            </a:pPr>
            <a:r>
              <a:rPr lang="en-US" sz="1400" dirty="0"/>
              <a:t>Understand the business through its data and use.</a:t>
            </a:r>
          </a:p>
        </p:txBody>
      </p:sp>
      <p:sp>
        <p:nvSpPr>
          <p:cNvPr id="5" name="Rectangle 4">
            <a:extLst>
              <a:ext uri="{FF2B5EF4-FFF2-40B4-BE49-F238E27FC236}">
                <a16:creationId xmlns:a16="http://schemas.microsoft.com/office/drawing/2014/main" id="{058958D3-826D-FC40-854F-77A65DD7E503}"/>
              </a:ext>
            </a:extLst>
          </p:cNvPr>
          <p:cNvSpPr/>
          <p:nvPr/>
        </p:nvSpPr>
        <p:spPr>
          <a:xfrm>
            <a:off x="3200400" y="3790950"/>
            <a:ext cx="4572000" cy="523220"/>
          </a:xfrm>
          <a:prstGeom prst="rect">
            <a:avLst/>
          </a:prstGeom>
        </p:spPr>
        <p:txBody>
          <a:bodyPr>
            <a:spAutoFit/>
          </a:bodyPr>
          <a:lstStyle/>
          <a:p>
            <a:pPr marL="342900" indent="-342900">
              <a:buClr>
                <a:schemeClr val="tx2"/>
              </a:buClr>
              <a:buFont typeface="Arial" panose="020B0604020202020204" pitchFamily="34" charset="0"/>
              <a:buChar char="•"/>
            </a:pPr>
            <a:r>
              <a:rPr lang="en-US" sz="1400" dirty="0"/>
              <a:t>Basic understanding in order to perform job tasks.</a:t>
            </a:r>
          </a:p>
          <a:p>
            <a:pPr marL="342900" indent="-342900">
              <a:buClr>
                <a:schemeClr val="tx2"/>
              </a:buClr>
              <a:buFont typeface="Arial" panose="020B0604020202020204" pitchFamily="34" charset="0"/>
              <a:buChar char="•"/>
            </a:pPr>
            <a:r>
              <a:rPr lang="en-US" sz="1400" dirty="0"/>
              <a:t>Consumers of analyses</a:t>
            </a:r>
          </a:p>
        </p:txBody>
      </p:sp>
    </p:spTree>
    <p:extLst>
      <p:ext uri="{BB962C8B-B14F-4D97-AF65-F5344CB8AC3E}">
        <p14:creationId xmlns:p14="http://schemas.microsoft.com/office/powerpoint/2010/main" val="297759381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F6CDCF-7CEE-E542-A6B5-421588A65603}"/>
              </a:ext>
            </a:extLst>
          </p:cNvPr>
          <p:cNvSpPr/>
          <p:nvPr/>
        </p:nvSpPr>
        <p:spPr>
          <a:xfrm>
            <a:off x="228600" y="1268445"/>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7" name="Rectangle 6">
            <a:extLst>
              <a:ext uri="{FF2B5EF4-FFF2-40B4-BE49-F238E27FC236}">
                <a16:creationId xmlns:a16="http://schemas.microsoft.com/office/drawing/2014/main" id="{C06E85E9-1264-BC45-A8EE-E8E5F75726E2}"/>
              </a:ext>
            </a:extLst>
          </p:cNvPr>
          <p:cNvSpPr/>
          <p:nvPr/>
        </p:nvSpPr>
        <p:spPr>
          <a:xfrm>
            <a:off x="228600" y="18282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8" name="Rectangle 7">
            <a:extLst>
              <a:ext uri="{FF2B5EF4-FFF2-40B4-BE49-F238E27FC236}">
                <a16:creationId xmlns:a16="http://schemas.microsoft.com/office/drawing/2014/main" id="{2276E064-31E9-204D-BBD6-70983B56B88F}"/>
              </a:ext>
            </a:extLst>
          </p:cNvPr>
          <p:cNvSpPr/>
          <p:nvPr/>
        </p:nvSpPr>
        <p:spPr>
          <a:xfrm>
            <a:off x="228600" y="23616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0" name="Rectangle 9">
            <a:extLst>
              <a:ext uri="{FF2B5EF4-FFF2-40B4-BE49-F238E27FC236}">
                <a16:creationId xmlns:a16="http://schemas.microsoft.com/office/drawing/2014/main" id="{CA5D7152-0179-F04F-A660-DB6D23880665}"/>
              </a:ext>
            </a:extLst>
          </p:cNvPr>
          <p:cNvSpPr/>
          <p:nvPr/>
        </p:nvSpPr>
        <p:spPr>
          <a:xfrm>
            <a:off x="228600" y="28950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1" name="Rectangle 10">
            <a:extLst>
              <a:ext uri="{FF2B5EF4-FFF2-40B4-BE49-F238E27FC236}">
                <a16:creationId xmlns:a16="http://schemas.microsoft.com/office/drawing/2014/main" id="{6E27FB72-776C-F946-B561-94431292677A}"/>
              </a:ext>
            </a:extLst>
          </p:cNvPr>
          <p:cNvSpPr/>
          <p:nvPr/>
        </p:nvSpPr>
        <p:spPr>
          <a:xfrm>
            <a:off x="228600" y="340995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sp>
        <p:nvSpPr>
          <p:cNvPr id="12"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
        <p:nvSpPr>
          <p:cNvPr id="14" name="Rectangle 13">
            <a:extLst>
              <a:ext uri="{FF2B5EF4-FFF2-40B4-BE49-F238E27FC236}">
                <a16:creationId xmlns:a16="http://schemas.microsoft.com/office/drawing/2014/main" id="{D74D686B-CF35-4845-87E0-73D7E634AB20}"/>
              </a:ext>
            </a:extLst>
          </p:cNvPr>
          <p:cNvSpPr/>
          <p:nvPr/>
        </p:nvSpPr>
        <p:spPr>
          <a:xfrm>
            <a:off x="4151526" y="1352550"/>
            <a:ext cx="3011274" cy="292388"/>
          </a:xfrm>
          <a:prstGeom prst="rect">
            <a:avLst/>
          </a:prstGeom>
        </p:spPr>
        <p:txBody>
          <a:bodyPr wrap="none">
            <a:spAutoFit/>
          </a:bodyPr>
          <a:lstStyle/>
          <a:p>
            <a:pPr marL="14288">
              <a:buClr>
                <a:schemeClr val="tx2"/>
              </a:buClr>
            </a:pPr>
            <a:r>
              <a:rPr lang="en-US" sz="1300" dirty="0"/>
              <a:t>Wrangle data, ETL, Manage data lake</a:t>
            </a:r>
          </a:p>
        </p:txBody>
      </p:sp>
      <p:sp>
        <p:nvSpPr>
          <p:cNvPr id="5" name="Rectangle 4">
            <a:extLst>
              <a:ext uri="{FF2B5EF4-FFF2-40B4-BE49-F238E27FC236}">
                <a16:creationId xmlns:a16="http://schemas.microsoft.com/office/drawing/2014/main" id="{73E5744A-6F37-B040-B376-73E464956B81}"/>
              </a:ext>
            </a:extLst>
          </p:cNvPr>
          <p:cNvSpPr/>
          <p:nvPr/>
        </p:nvSpPr>
        <p:spPr>
          <a:xfrm>
            <a:off x="4191000" y="1885950"/>
            <a:ext cx="4800600" cy="292388"/>
          </a:xfrm>
          <a:prstGeom prst="rect">
            <a:avLst/>
          </a:prstGeom>
        </p:spPr>
        <p:txBody>
          <a:bodyPr wrap="square">
            <a:spAutoFit/>
          </a:bodyPr>
          <a:lstStyle/>
          <a:p>
            <a:pPr>
              <a:buClr>
                <a:schemeClr val="tx2"/>
              </a:buClr>
            </a:pPr>
            <a:r>
              <a:rPr lang="en-US" sz="1300" dirty="0"/>
              <a:t>Liaison between the tech and the business stakeholders</a:t>
            </a:r>
          </a:p>
        </p:txBody>
      </p:sp>
      <p:sp>
        <p:nvSpPr>
          <p:cNvPr id="15" name="Rectangle 14">
            <a:extLst>
              <a:ext uri="{FF2B5EF4-FFF2-40B4-BE49-F238E27FC236}">
                <a16:creationId xmlns:a16="http://schemas.microsoft.com/office/drawing/2014/main" id="{C0B60059-0EC9-F343-A397-4A0E477B26AE}"/>
              </a:ext>
            </a:extLst>
          </p:cNvPr>
          <p:cNvSpPr/>
          <p:nvPr/>
        </p:nvSpPr>
        <p:spPr>
          <a:xfrm>
            <a:off x="4191000" y="2343150"/>
            <a:ext cx="4572000" cy="492443"/>
          </a:xfrm>
          <a:prstGeom prst="rect">
            <a:avLst/>
          </a:prstGeom>
        </p:spPr>
        <p:txBody>
          <a:bodyPr>
            <a:spAutoFit/>
          </a:bodyPr>
          <a:lstStyle/>
          <a:p>
            <a:r>
              <a:rPr lang="en-US" sz="1300" dirty="0"/>
              <a:t>Have advanced degrees in an area of business use and know statistics</a:t>
            </a:r>
          </a:p>
        </p:txBody>
      </p:sp>
      <p:sp>
        <p:nvSpPr>
          <p:cNvPr id="16" name="Rectangle 15">
            <a:extLst>
              <a:ext uri="{FF2B5EF4-FFF2-40B4-BE49-F238E27FC236}">
                <a16:creationId xmlns:a16="http://schemas.microsoft.com/office/drawing/2014/main" id="{58AC7C79-9F22-7F4B-BFD3-1783F1C16F4D}"/>
              </a:ext>
            </a:extLst>
          </p:cNvPr>
          <p:cNvSpPr/>
          <p:nvPr/>
        </p:nvSpPr>
        <p:spPr>
          <a:xfrm>
            <a:off x="4191000" y="2952750"/>
            <a:ext cx="4800600" cy="292388"/>
          </a:xfrm>
          <a:prstGeom prst="rect">
            <a:avLst/>
          </a:prstGeom>
        </p:spPr>
        <p:txBody>
          <a:bodyPr wrap="square">
            <a:spAutoFit/>
          </a:bodyPr>
          <a:lstStyle/>
          <a:p>
            <a:pPr>
              <a:buClr>
                <a:schemeClr val="tx2"/>
              </a:buClr>
            </a:pPr>
            <a:r>
              <a:rPr lang="en-US" sz="1300" dirty="0"/>
              <a:t>Focus on internal financials &amp; models for market development</a:t>
            </a:r>
          </a:p>
        </p:txBody>
      </p:sp>
      <p:sp>
        <p:nvSpPr>
          <p:cNvPr id="17" name="Rectangle 16">
            <a:extLst>
              <a:ext uri="{FF2B5EF4-FFF2-40B4-BE49-F238E27FC236}">
                <a16:creationId xmlns:a16="http://schemas.microsoft.com/office/drawing/2014/main" id="{4780011D-8B75-0D49-9D24-1D7E822135CB}"/>
              </a:ext>
            </a:extLst>
          </p:cNvPr>
          <p:cNvSpPr/>
          <p:nvPr/>
        </p:nvSpPr>
        <p:spPr>
          <a:xfrm>
            <a:off x="4191000" y="3333750"/>
            <a:ext cx="4875053" cy="492443"/>
          </a:xfrm>
          <a:prstGeom prst="rect">
            <a:avLst/>
          </a:prstGeom>
        </p:spPr>
        <p:txBody>
          <a:bodyPr wrap="none">
            <a:spAutoFit/>
          </a:bodyPr>
          <a:lstStyle/>
          <a:p>
            <a:r>
              <a:rPr lang="en-US" sz="1300" dirty="0"/>
              <a:t>Strong design skills (graphic designer). Design dashboards and</a:t>
            </a:r>
          </a:p>
          <a:p>
            <a:r>
              <a:rPr lang="en-US" sz="1300" dirty="0"/>
              <a:t>reports</a:t>
            </a:r>
          </a:p>
        </p:txBody>
      </p:sp>
    </p:spTree>
    <p:extLst>
      <p:ext uri="{BB962C8B-B14F-4D97-AF65-F5344CB8AC3E}">
        <p14:creationId xmlns:p14="http://schemas.microsoft.com/office/powerpoint/2010/main" val="125489126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F6CDCF-7CEE-E542-A6B5-421588A65603}"/>
              </a:ext>
            </a:extLst>
          </p:cNvPr>
          <p:cNvSpPr/>
          <p:nvPr/>
        </p:nvSpPr>
        <p:spPr>
          <a:xfrm>
            <a:off x="228600" y="1268445"/>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7" name="Rectangle 6">
            <a:extLst>
              <a:ext uri="{FF2B5EF4-FFF2-40B4-BE49-F238E27FC236}">
                <a16:creationId xmlns:a16="http://schemas.microsoft.com/office/drawing/2014/main" id="{C06E85E9-1264-BC45-A8EE-E8E5F75726E2}"/>
              </a:ext>
            </a:extLst>
          </p:cNvPr>
          <p:cNvSpPr/>
          <p:nvPr/>
        </p:nvSpPr>
        <p:spPr>
          <a:xfrm>
            <a:off x="228600" y="18282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8" name="Rectangle 7">
            <a:extLst>
              <a:ext uri="{FF2B5EF4-FFF2-40B4-BE49-F238E27FC236}">
                <a16:creationId xmlns:a16="http://schemas.microsoft.com/office/drawing/2014/main" id="{2276E064-31E9-204D-BBD6-70983B56B88F}"/>
              </a:ext>
            </a:extLst>
          </p:cNvPr>
          <p:cNvSpPr/>
          <p:nvPr/>
        </p:nvSpPr>
        <p:spPr>
          <a:xfrm>
            <a:off x="228600" y="23616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0" name="Rectangle 9">
            <a:extLst>
              <a:ext uri="{FF2B5EF4-FFF2-40B4-BE49-F238E27FC236}">
                <a16:creationId xmlns:a16="http://schemas.microsoft.com/office/drawing/2014/main" id="{CA5D7152-0179-F04F-A660-DB6D23880665}"/>
              </a:ext>
            </a:extLst>
          </p:cNvPr>
          <p:cNvSpPr/>
          <p:nvPr/>
        </p:nvSpPr>
        <p:spPr>
          <a:xfrm>
            <a:off x="228600" y="28950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1" name="Rectangle 10">
            <a:extLst>
              <a:ext uri="{FF2B5EF4-FFF2-40B4-BE49-F238E27FC236}">
                <a16:creationId xmlns:a16="http://schemas.microsoft.com/office/drawing/2014/main" id="{6E27FB72-776C-F946-B561-94431292677A}"/>
              </a:ext>
            </a:extLst>
          </p:cNvPr>
          <p:cNvSpPr/>
          <p:nvPr/>
        </p:nvSpPr>
        <p:spPr>
          <a:xfrm>
            <a:off x="228600" y="340995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sp>
        <p:nvSpPr>
          <p:cNvPr id="12"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
        <p:nvSpPr>
          <p:cNvPr id="13" name="Rectangle 12">
            <a:extLst>
              <a:ext uri="{FF2B5EF4-FFF2-40B4-BE49-F238E27FC236}">
                <a16:creationId xmlns:a16="http://schemas.microsoft.com/office/drawing/2014/main" id="{A7B4583E-5D61-B14A-ABA2-199BCFBC8003}"/>
              </a:ext>
            </a:extLst>
          </p:cNvPr>
          <p:cNvSpPr/>
          <p:nvPr/>
        </p:nvSpPr>
        <p:spPr>
          <a:xfrm>
            <a:off x="228600" y="3943350"/>
            <a:ext cx="3863216" cy="438750"/>
          </a:xfrm>
          <a:prstGeom prst="rect">
            <a:avLst/>
          </a:prstGeom>
          <a:solidFill>
            <a:srgbClr val="FF0000"/>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Domain experts</a:t>
            </a:r>
          </a:p>
        </p:txBody>
      </p:sp>
      <p:sp>
        <p:nvSpPr>
          <p:cNvPr id="18" name="Text Placeholder 12">
            <a:extLst>
              <a:ext uri="{FF2B5EF4-FFF2-40B4-BE49-F238E27FC236}">
                <a16:creationId xmlns:a16="http://schemas.microsoft.com/office/drawing/2014/main" id="{538DF65F-AEC7-CF47-96F1-B176C5B1B1A2}"/>
              </a:ext>
            </a:extLst>
          </p:cNvPr>
          <p:cNvSpPr txBox="1">
            <a:spLocks/>
          </p:cNvSpPr>
          <p:nvPr/>
        </p:nvSpPr>
        <p:spPr>
          <a:xfrm>
            <a:off x="4648200" y="2571750"/>
            <a:ext cx="4069080" cy="1983485"/>
          </a:xfrm>
          <a:prstGeom prst="rect">
            <a:avLst/>
          </a:prstGeom>
        </p:spPr>
        <p:txBody>
          <a:bodyPr vert="horz" lIns="0" tIns="0" rIns="0" bIns="0" numCol="1" spcCol="374895" rtlCol="0">
            <a:noAutofit/>
          </a:bodyPr>
          <a:lstStyle>
            <a:lvl1pPr marL="11113" indent="0" algn="l" defTabSz="914363" rtl="0" eaLnBrk="1" fontAlgn="base" latinLnBrk="0" hangingPunct="1">
              <a:lnSpc>
                <a:spcPct val="100000"/>
              </a:lnSpc>
              <a:spcBef>
                <a:spcPts val="1200"/>
              </a:spcBef>
              <a:spcAft>
                <a:spcPts val="800"/>
              </a:spcAft>
              <a:buClrTx/>
              <a:buSzPct val="90000"/>
              <a:buFont typeface="Wingdings" panose="05000000000000000000" pitchFamily="2" charset="2"/>
              <a:buChar char="§"/>
              <a:tabLst/>
              <a:defRPr lang="en-US" sz="2000" b="1" kern="1200" baseline="0">
                <a:solidFill>
                  <a:schemeClr val="bg2"/>
                </a:solidFill>
                <a:latin typeface="+mn-lt"/>
                <a:ea typeface="Segoe UI Symbol" pitchFamily="34" charset="0"/>
                <a:cs typeface="Segoe UI" panose="020B0502040204020203" pitchFamily="34" charset="0"/>
              </a:defRPr>
            </a:lvl1pPr>
            <a:lvl2pPr marL="228594" indent="-173732" algn="l" defTabSz="914363" rtl="0" eaLnBrk="1" fontAlgn="base" latinLnBrk="0" hangingPunct="1">
              <a:lnSpc>
                <a:spcPct val="100000"/>
              </a:lnSpc>
              <a:spcBef>
                <a:spcPts val="0"/>
              </a:spcBef>
              <a:spcAft>
                <a:spcPts val="1200"/>
              </a:spcAft>
              <a:buClr>
                <a:schemeClr val="accent3"/>
              </a:buClr>
              <a:buSzPct val="90000"/>
              <a:buFont typeface="Arial" charset="0"/>
              <a:buChar char="•"/>
              <a:tabLst/>
              <a:defRPr lang="en-US" sz="2000" b="1" kern="1200">
                <a:solidFill>
                  <a:schemeClr val="bg2"/>
                </a:solidFill>
                <a:latin typeface="+mn-lt"/>
                <a:ea typeface="Segoe UI Symbol" pitchFamily="34" charset="0"/>
                <a:cs typeface="Segoe UI" panose="020B0502040204020203" pitchFamily="34" charset="0"/>
              </a:defRPr>
            </a:lvl2pPr>
            <a:lvl3pPr marL="457189" indent="-228594" algn="l" defTabSz="914363" rtl="0" eaLnBrk="1" fontAlgn="base" latinLnBrk="0" hangingPunct="1">
              <a:lnSpc>
                <a:spcPct val="100000"/>
              </a:lnSpc>
              <a:spcBef>
                <a:spcPts val="0"/>
              </a:spcBef>
              <a:spcAft>
                <a:spcPts val="1200"/>
              </a:spcAft>
              <a:buClr>
                <a:schemeClr val="accent3"/>
              </a:buClr>
              <a:buSzPct val="90000"/>
              <a:buFont typeface="Lucida Grande"/>
              <a:buChar char="–"/>
              <a:tabLst/>
              <a:defRPr lang="en-US" sz="1400" b="0" kern="1200">
                <a:solidFill>
                  <a:schemeClr val="bg2"/>
                </a:solidFill>
                <a:latin typeface="+mn-lt"/>
                <a:ea typeface="Segoe UI Symbol" pitchFamily="34" charset="0"/>
                <a:cs typeface="Segoe UI" panose="020B0502040204020203" pitchFamily="34" charset="0"/>
              </a:defRPr>
            </a:lvl3pPr>
            <a:lvl4pPr marL="685783" indent="-228594" algn="l" defTabSz="914363" rtl="0" eaLnBrk="1" fontAlgn="base" latinLnBrk="0" hangingPunct="1">
              <a:lnSpc>
                <a:spcPct val="100000"/>
              </a:lnSpc>
              <a:spcBef>
                <a:spcPts val="0"/>
              </a:spcBef>
              <a:spcAft>
                <a:spcPts val="1200"/>
              </a:spcAft>
              <a:buClr>
                <a:schemeClr val="accent3"/>
              </a:buClr>
              <a:buSzPct val="90000"/>
              <a:buFont typeface="Lucida Grande"/>
              <a:buChar char="–"/>
              <a:defRPr lang="en-US" sz="1400" b="0" kern="1200">
                <a:solidFill>
                  <a:schemeClr val="bg2"/>
                </a:solidFill>
                <a:latin typeface="+mn-lt"/>
                <a:ea typeface="Segoe UI Symbol" pitchFamily="34" charset="0"/>
                <a:cs typeface="Segoe UI" panose="020B0502040204020203" pitchFamily="34" charset="0"/>
              </a:defRPr>
            </a:lvl4pPr>
            <a:lvl5pPr marL="914378" indent="-219451" algn="l" defTabSz="914363" rtl="0" eaLnBrk="1" fontAlgn="base" latinLnBrk="0" hangingPunct="1">
              <a:lnSpc>
                <a:spcPct val="100000"/>
              </a:lnSpc>
              <a:spcBef>
                <a:spcPts val="0"/>
              </a:spcBef>
              <a:spcAft>
                <a:spcPts val="1200"/>
              </a:spcAft>
              <a:buClr>
                <a:schemeClr val="accent3"/>
              </a:buClr>
              <a:buSzPct val="90000"/>
              <a:buFont typeface="Lucida Grande"/>
              <a:buChar char="–"/>
              <a:defRPr lang="en-US" sz="1400" b="0" kern="1200">
                <a:solidFill>
                  <a:schemeClr val="bg2"/>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None/>
            </a:pPr>
            <a:r>
              <a:rPr lang="en-US" sz="1600" b="0" dirty="0">
                <a:solidFill>
                  <a:srgbClr val="FF6700"/>
                </a:solidFill>
              </a:rPr>
              <a:t>Not a role specific to data, but is usually a necessary collaborator in order to inform and define business requirements so engineers and data scientists can build and implement a useful model.</a:t>
            </a:r>
          </a:p>
        </p:txBody>
      </p:sp>
    </p:spTree>
    <p:extLst>
      <p:ext uri="{BB962C8B-B14F-4D97-AF65-F5344CB8AC3E}">
        <p14:creationId xmlns:p14="http://schemas.microsoft.com/office/powerpoint/2010/main" val="2268285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3124200" cy="2362200"/>
          </a:xfrm>
        </p:spPr>
        <p:txBody>
          <a:bodyPr>
            <a:normAutofit fontScale="90000"/>
          </a:bodyPr>
          <a:lstStyle/>
          <a:p>
            <a:r>
              <a:rPr lang="en-US" dirty="0">
                <a:solidFill>
                  <a:srgbClr val="FF6700"/>
                </a:solidFill>
                <a:latin typeface="Calibri" panose="020F0502020204030204" pitchFamily="34" charset="0"/>
              </a:rPr>
              <a:t>Teaming and Internal Capabilities</a:t>
            </a:r>
            <a:br>
              <a:rPr lang="en-US" dirty="0">
                <a:solidFill>
                  <a:srgbClr val="FF6700"/>
                </a:solidFill>
                <a:latin typeface="Calibri" panose="020F0502020204030204" pitchFamily="34" charset="0"/>
              </a:rPr>
            </a:b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PART 2 – </a:t>
            </a: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The Technology Ecosystem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052" t="-1" r="3" b="28681"/>
          <a:stretch/>
        </p:blipFill>
        <p:spPr>
          <a:xfrm>
            <a:off x="3383280" y="-12225"/>
            <a:ext cx="5760720" cy="4562085"/>
          </a:xfrm>
          <a:prstGeom prst="rect">
            <a:avLst/>
          </a:prstGeom>
        </p:spPr>
      </p:pic>
    </p:spTree>
    <p:extLst>
      <p:ext uri="{BB962C8B-B14F-4D97-AF65-F5344CB8AC3E}">
        <p14:creationId xmlns:p14="http://schemas.microsoft.com/office/powerpoint/2010/main" val="3064125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fontScale="90000"/>
          </a:bodyPr>
          <a:lstStyle/>
          <a:p>
            <a:r>
              <a:rPr lang="en-US" dirty="0"/>
              <a:t>Technology ecosystems are evolving from the relational databases to big data and AI systems. Where are we today?</a:t>
            </a:r>
          </a:p>
        </p:txBody>
      </p:sp>
      <p:sp>
        <p:nvSpPr>
          <p:cNvPr id="13" name="Text Placeholder 12">
            <a:extLst>
              <a:ext uri="{FF2B5EF4-FFF2-40B4-BE49-F238E27FC236}">
                <a16:creationId xmlns:a16="http://schemas.microsoft.com/office/drawing/2014/main" id="{468257F7-9C42-384C-B5C0-F7A99E6471A1}"/>
              </a:ext>
            </a:extLst>
          </p:cNvPr>
          <p:cNvSpPr>
            <a:spLocks noGrp="1"/>
          </p:cNvSpPr>
          <p:nvPr>
            <p:ph type="body" sz="quarter" idx="15"/>
          </p:nvPr>
        </p:nvSpPr>
        <p:spPr>
          <a:xfrm>
            <a:off x="4665849" y="1197865"/>
            <a:ext cx="4069080" cy="3333647"/>
          </a:xfrm>
        </p:spPr>
        <p:txBody>
          <a:bodyPr/>
          <a:lstStyle/>
          <a:p>
            <a:pPr marL="342900" indent="-342900">
              <a:buClr>
                <a:schemeClr val="tx2"/>
              </a:buClr>
              <a:buFont typeface="Arial" panose="020B0604020202020204" pitchFamily="34" charset="0"/>
              <a:buChar char="•"/>
            </a:pPr>
            <a:r>
              <a:rPr lang="en-US" dirty="0">
                <a:solidFill>
                  <a:schemeClr val="tx1"/>
                </a:solidFill>
              </a:rPr>
              <a:t>Structured data management</a:t>
            </a:r>
          </a:p>
          <a:p>
            <a:pPr marL="342900" indent="-342900">
              <a:buClr>
                <a:schemeClr val="tx2"/>
              </a:buClr>
              <a:buFont typeface="Arial" panose="020B0604020202020204" pitchFamily="34" charset="0"/>
              <a:buChar char="•"/>
            </a:pPr>
            <a:r>
              <a:rPr lang="en-US" dirty="0">
                <a:solidFill>
                  <a:schemeClr val="tx1"/>
                </a:solidFill>
              </a:rPr>
              <a:t>Often the combination of: </a:t>
            </a:r>
          </a:p>
          <a:p>
            <a:pPr marL="611981" lvl="2" indent="-255985"/>
            <a:r>
              <a:rPr lang="en-US" dirty="0">
                <a:solidFill>
                  <a:schemeClr val="tx1"/>
                </a:solidFill>
              </a:rPr>
              <a:t>ETL/discovery/transformation/data prep tools </a:t>
            </a:r>
          </a:p>
          <a:p>
            <a:pPr marL="611981" lvl="2" indent="-255985"/>
            <a:r>
              <a:rPr lang="en-US" dirty="0">
                <a:solidFill>
                  <a:schemeClr val="tx1"/>
                </a:solidFill>
              </a:rPr>
              <a:t>Analytical tools for statistics and modeling </a:t>
            </a:r>
          </a:p>
          <a:p>
            <a:pPr marL="611981" lvl="2" indent="-255985"/>
            <a:r>
              <a:rPr lang="en-US" dirty="0">
                <a:solidFill>
                  <a:schemeClr val="tx1"/>
                </a:solidFill>
              </a:rPr>
              <a:t>Operational processing, governance, data security and recovery tools</a:t>
            </a:r>
          </a:p>
          <a:p>
            <a:pPr lvl="1"/>
            <a:r>
              <a:rPr lang="en-US" dirty="0">
                <a:solidFill>
                  <a:schemeClr val="tx1"/>
                </a:solidFill>
              </a:rPr>
              <a:t>Available in open source and license packages</a:t>
            </a:r>
          </a:p>
        </p:txBody>
      </p:sp>
      <p:grpSp>
        <p:nvGrpSpPr>
          <p:cNvPr id="6" name="Group 5">
            <a:extLst>
              <a:ext uri="{FF2B5EF4-FFF2-40B4-BE49-F238E27FC236}">
                <a16:creationId xmlns:a16="http://schemas.microsoft.com/office/drawing/2014/main" id="{D045DD5F-F014-094D-A72F-6E69ED8C00E9}"/>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4B2C40A2-7A14-0941-8C5C-1A4E0AD7041A}"/>
                </a:ext>
              </a:extLst>
            </p:cNvPr>
            <p:cNvSpPr/>
            <p:nvPr/>
          </p:nvSpPr>
          <p:spPr>
            <a:xfrm>
              <a:off x="514350" y="1651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113F5686-B694-3A45-81CD-A33E6B9B6343}"/>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26A1AC82-74B9-8F47-A68B-70AF705178FB}"/>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1" name="Rectangle 10">
              <a:extLst>
                <a:ext uri="{FF2B5EF4-FFF2-40B4-BE49-F238E27FC236}">
                  <a16:creationId xmlns:a16="http://schemas.microsoft.com/office/drawing/2014/main" id="{9037A055-80FA-274F-B40A-14D96E9BB41B}"/>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4A84E7BD-A5A8-024C-91D5-802C8B2FE3F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335557629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lstStyle/>
          <a:p>
            <a:r>
              <a:rPr lang="en-US" sz="3200" dirty="0">
                <a:solidFill>
                  <a:schemeClr val="accent3"/>
                </a:solidFill>
              </a:rPr>
              <a:t>Technology ecosystems: NoSQL, Graphs</a:t>
            </a:r>
          </a:p>
        </p:txBody>
      </p:sp>
      <p:sp>
        <p:nvSpPr>
          <p:cNvPr id="3" name="Text Placeholder 2">
            <a:extLst>
              <a:ext uri="{FF2B5EF4-FFF2-40B4-BE49-F238E27FC236}">
                <a16:creationId xmlns:a16="http://schemas.microsoft.com/office/drawing/2014/main" id="{E9DE92CF-7D14-2C42-929E-F0072DA82F68}"/>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Structured and unstructured data</a:t>
            </a:r>
          </a:p>
          <a:p>
            <a:pPr marL="342900" indent="-342900">
              <a:buClr>
                <a:schemeClr val="tx2"/>
              </a:buClr>
              <a:buFont typeface="Arial" panose="020B0604020202020204" pitchFamily="34" charset="0"/>
              <a:buChar char="•"/>
            </a:pPr>
            <a:r>
              <a:rPr lang="en-US" dirty="0">
                <a:solidFill>
                  <a:schemeClr val="tx1"/>
                </a:solidFill>
              </a:rPr>
              <a:t>Heavy on the unstructured</a:t>
            </a:r>
          </a:p>
          <a:p>
            <a:pPr marL="342900" indent="-342900">
              <a:buClr>
                <a:schemeClr val="tx2"/>
              </a:buClr>
              <a:buFont typeface="Arial" panose="020B0604020202020204" pitchFamily="34" charset="0"/>
              <a:buChar char="•"/>
            </a:pPr>
            <a:r>
              <a:rPr lang="en-US" dirty="0">
                <a:solidFill>
                  <a:schemeClr val="tx1"/>
                </a:solidFill>
              </a:rPr>
              <a:t>Compromise consistency (from relational) for easier scaling and speed</a:t>
            </a:r>
          </a:p>
          <a:p>
            <a:pPr marL="342900" indent="-342900">
              <a:buClr>
                <a:schemeClr val="tx2"/>
              </a:buClr>
              <a:buFont typeface="Arial" panose="020B0604020202020204" pitchFamily="34" charset="0"/>
              <a:buChar char="•"/>
            </a:pPr>
            <a:r>
              <a:rPr lang="en-US" dirty="0">
                <a:solidFill>
                  <a:schemeClr val="tx1"/>
                </a:solidFill>
              </a:rPr>
              <a:t>Graph databases can be queried in many different ways.</a:t>
            </a:r>
          </a:p>
          <a:p>
            <a:endParaRPr lang="en-US" dirty="0">
              <a:solidFill>
                <a:schemeClr val="tx1"/>
              </a:solidFill>
            </a:endParaRPr>
          </a:p>
        </p:txBody>
      </p:sp>
      <p:grpSp>
        <p:nvGrpSpPr>
          <p:cNvPr id="8" name="Group 7">
            <a:extLst>
              <a:ext uri="{FF2B5EF4-FFF2-40B4-BE49-F238E27FC236}">
                <a16:creationId xmlns:a16="http://schemas.microsoft.com/office/drawing/2014/main" id="{5AB41F4C-A227-9744-B7F6-0254D1525A3B}"/>
              </a:ext>
            </a:extLst>
          </p:cNvPr>
          <p:cNvGrpSpPr/>
          <p:nvPr/>
        </p:nvGrpSpPr>
        <p:grpSpPr>
          <a:xfrm>
            <a:off x="519941" y="1268445"/>
            <a:ext cx="3629150" cy="2902501"/>
            <a:chOff x="514350" y="1651503"/>
            <a:chExt cx="5261821" cy="3870001"/>
          </a:xfrm>
        </p:grpSpPr>
        <p:sp>
          <p:nvSpPr>
            <p:cNvPr id="9" name="Rectangle 8">
              <a:extLst>
                <a:ext uri="{FF2B5EF4-FFF2-40B4-BE49-F238E27FC236}">
                  <a16:creationId xmlns:a16="http://schemas.microsoft.com/office/drawing/2014/main" id="{101153D1-9650-6047-96DB-385ECDB76F4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0" name="Rectangle 9">
              <a:extLst>
                <a:ext uri="{FF2B5EF4-FFF2-40B4-BE49-F238E27FC236}">
                  <a16:creationId xmlns:a16="http://schemas.microsoft.com/office/drawing/2014/main" id="{2FBD82CD-51B3-1449-8D78-2E98A918B4BE}"/>
                </a:ext>
              </a:extLst>
            </p:cNvPr>
            <p:cNvSpPr/>
            <p:nvPr/>
          </p:nvSpPr>
          <p:spPr>
            <a:xfrm>
              <a:off x="514350" y="2308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1" name="Rectangle 10">
              <a:extLst>
                <a:ext uri="{FF2B5EF4-FFF2-40B4-BE49-F238E27FC236}">
                  <a16:creationId xmlns:a16="http://schemas.microsoft.com/office/drawing/2014/main" id="{710F94B9-3BD0-5343-8D03-E604433D2633}"/>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3" name="Rectangle 12">
              <a:extLst>
                <a:ext uri="{FF2B5EF4-FFF2-40B4-BE49-F238E27FC236}">
                  <a16:creationId xmlns:a16="http://schemas.microsoft.com/office/drawing/2014/main" id="{0A3580F6-881C-644D-90D5-CC450BFACF74}"/>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4" name="Rectangle 13">
              <a:extLst>
                <a:ext uri="{FF2B5EF4-FFF2-40B4-BE49-F238E27FC236}">
                  <a16:creationId xmlns:a16="http://schemas.microsoft.com/office/drawing/2014/main" id="{72A9FF1F-4B1F-0D4C-A390-93F3ED956599}"/>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0701358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600" dirty="0">
                <a:solidFill>
                  <a:schemeClr val="accent3"/>
                </a:solidFill>
              </a:rPr>
              <a:t>Technology ecosystems: Big data </a:t>
            </a:r>
          </a:p>
        </p:txBody>
      </p:sp>
      <p:sp>
        <p:nvSpPr>
          <p:cNvPr id="16" name="Text Placeholder 15">
            <a:extLst>
              <a:ext uri="{FF2B5EF4-FFF2-40B4-BE49-F238E27FC236}">
                <a16:creationId xmlns:a16="http://schemas.microsoft.com/office/drawing/2014/main" id="{97BD7B6A-ED83-734C-853B-BDDAAC1F9168}"/>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sz="1900" dirty="0">
                <a:solidFill>
                  <a:schemeClr val="tx1"/>
                </a:solidFill>
              </a:rPr>
              <a:t>Parallelize the processing to trillions of rows and many variable types of data and data types.  Lots of use cases that NoSQL and SQL databases were not designed to.</a:t>
            </a:r>
          </a:p>
          <a:p>
            <a:pPr marL="342900" indent="-342900">
              <a:buClr>
                <a:schemeClr val="tx2"/>
              </a:buClr>
              <a:buFont typeface="Arial" panose="020B0604020202020204" pitchFamily="34" charset="0"/>
              <a:buChar char="•"/>
            </a:pPr>
            <a:r>
              <a:rPr lang="en-US" sz="1900" dirty="0">
                <a:solidFill>
                  <a:schemeClr val="tx1"/>
                </a:solidFill>
              </a:rPr>
              <a:t>Often merge and have relational techniques that are brought into the mix to be able to get the value of both tools working together.</a:t>
            </a:r>
          </a:p>
          <a:p>
            <a:endParaRPr lang="en-US" dirty="0">
              <a:solidFill>
                <a:schemeClr val="tx1"/>
              </a:solidFill>
            </a:endParaRPr>
          </a:p>
        </p:txBody>
      </p:sp>
      <p:grpSp>
        <p:nvGrpSpPr>
          <p:cNvPr id="6" name="Group 5">
            <a:extLst>
              <a:ext uri="{FF2B5EF4-FFF2-40B4-BE49-F238E27FC236}">
                <a16:creationId xmlns:a16="http://schemas.microsoft.com/office/drawing/2014/main" id="{3ACA8E22-5453-C544-A034-5871487B48D2}"/>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1707849B-00CB-7340-BAC0-80F3D0B3A8DE}"/>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5552FEF2-0B98-7A4C-AC8A-7B33DE5BC1F7}"/>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575D4EC8-8305-2742-9D9E-D624DFF30655}"/>
                </a:ext>
              </a:extLst>
            </p:cNvPr>
            <p:cNvSpPr/>
            <p:nvPr/>
          </p:nvSpPr>
          <p:spPr>
            <a:xfrm>
              <a:off x="514350" y="2965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1" name="Rectangle 10">
              <a:extLst>
                <a:ext uri="{FF2B5EF4-FFF2-40B4-BE49-F238E27FC236}">
                  <a16:creationId xmlns:a16="http://schemas.microsoft.com/office/drawing/2014/main" id="{813254BB-FFDF-1248-853B-C98BCA4839C3}"/>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FFFA134-BCC2-974A-B06C-6EAA964DDA1B}"/>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246158434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4837AC72-3C69-9C4D-9F8C-1C88A4AC5269}"/>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Analysis tools for modelling and calculation</a:t>
            </a:r>
          </a:p>
          <a:p>
            <a:pPr marL="342900" indent="-342900">
              <a:buClr>
                <a:schemeClr val="tx2"/>
              </a:buClr>
              <a:buFont typeface="Arial" panose="020B0604020202020204" pitchFamily="34" charset="0"/>
              <a:buChar char="•"/>
            </a:pPr>
            <a:r>
              <a:rPr lang="en-US" dirty="0">
                <a:solidFill>
                  <a:schemeClr val="tx1"/>
                </a:solidFill>
              </a:rPr>
              <a:t>Sometimes libraries for general use languages (NumPy, SciPy for Python)</a:t>
            </a:r>
          </a:p>
          <a:p>
            <a:pPr marL="342900" indent="-342900">
              <a:buClr>
                <a:schemeClr val="tx2"/>
              </a:buClr>
              <a:buFont typeface="Arial" panose="020B0604020202020204" pitchFamily="34" charset="0"/>
              <a:buChar char="•"/>
            </a:pPr>
            <a:r>
              <a:rPr lang="en-US" dirty="0">
                <a:solidFill>
                  <a:schemeClr val="tx1"/>
                </a:solidFill>
              </a:rPr>
              <a:t>Sometimes programming languages all their own (R, SAS, SPSS, Spark)</a:t>
            </a:r>
          </a:p>
        </p:txBody>
      </p:sp>
      <p:grpSp>
        <p:nvGrpSpPr>
          <p:cNvPr id="6" name="Group 5">
            <a:extLst>
              <a:ext uri="{FF2B5EF4-FFF2-40B4-BE49-F238E27FC236}">
                <a16:creationId xmlns:a16="http://schemas.microsoft.com/office/drawing/2014/main" id="{F128F568-6128-6447-B6B1-3C302A72793F}"/>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6B48B978-D808-4A40-A982-954EEA91338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EF793EB-A0B9-6F47-B9F9-51012CE869FA}"/>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3C14D448-EEC3-E442-B3E8-0AA1522C2B0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2" name="Rectangle 11">
              <a:extLst>
                <a:ext uri="{FF2B5EF4-FFF2-40B4-BE49-F238E27FC236}">
                  <a16:creationId xmlns:a16="http://schemas.microsoft.com/office/drawing/2014/main" id="{4384D4D8-C41F-E548-B1DD-5EE1C565F460}"/>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4"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lstStyle/>
          <a:p>
            <a:r>
              <a:rPr lang="en-US" sz="3600" dirty="0">
                <a:solidFill>
                  <a:schemeClr val="accent3"/>
                </a:solidFill>
              </a:rPr>
              <a:t>Technology ecosystems: statistical tools</a:t>
            </a:r>
          </a:p>
        </p:txBody>
      </p:sp>
      <p:sp>
        <p:nvSpPr>
          <p:cNvPr id="15" name="Rectangle 14">
            <a:extLst>
              <a:ext uri="{FF2B5EF4-FFF2-40B4-BE49-F238E27FC236}">
                <a16:creationId xmlns:a16="http://schemas.microsoft.com/office/drawing/2014/main" id="{29A563D8-8442-9941-88D9-B076DE389651}"/>
              </a:ext>
            </a:extLst>
          </p:cNvPr>
          <p:cNvSpPr/>
          <p:nvPr/>
        </p:nvSpPr>
        <p:spPr>
          <a:xfrm>
            <a:off x="533400" y="3257550"/>
            <a:ext cx="3629150" cy="43875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Tree>
    <p:extLst>
      <p:ext uri="{BB962C8B-B14F-4D97-AF65-F5344CB8AC3E}">
        <p14:creationId xmlns:p14="http://schemas.microsoft.com/office/powerpoint/2010/main" val="88238331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519941" y="273847"/>
            <a:ext cx="8591550" cy="994172"/>
          </a:xfrm>
        </p:spPr>
        <p:txBody>
          <a:bodyPr>
            <a:normAutofit/>
          </a:bodyPr>
          <a:lstStyle/>
          <a:p>
            <a:r>
              <a:rPr lang="en-US" dirty="0"/>
              <a:t>Technology ecosystems – statistical tools</a:t>
            </a:r>
          </a:p>
        </p:txBody>
      </p:sp>
      <p:pic>
        <p:nvPicPr>
          <p:cNvPr id="6" name="Content Placeholder 5">
            <a:extLst>
              <a:ext uri="{FF2B5EF4-FFF2-40B4-BE49-F238E27FC236}">
                <a16:creationId xmlns:a16="http://schemas.microsoft.com/office/drawing/2014/main" id="{4CA439DC-1196-4B17-AB20-69F15BA4C26E}"/>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5143190" y="1161600"/>
            <a:ext cx="2299135" cy="650101"/>
          </a:xfrm>
        </p:spPr>
      </p:pic>
      <p:pic>
        <p:nvPicPr>
          <p:cNvPr id="8" name="Picture 7">
            <a:extLst>
              <a:ext uri="{FF2B5EF4-FFF2-40B4-BE49-F238E27FC236}">
                <a16:creationId xmlns:a16="http://schemas.microsoft.com/office/drawing/2014/main" id="{7FCC059D-A741-4803-8537-BB2127C8F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69" y="1962405"/>
            <a:ext cx="2086142" cy="706970"/>
          </a:xfrm>
          <a:prstGeom prst="rect">
            <a:avLst/>
          </a:prstGeom>
        </p:spPr>
      </p:pic>
      <p:pic>
        <p:nvPicPr>
          <p:cNvPr id="10" name="Picture 9">
            <a:extLst>
              <a:ext uri="{FF2B5EF4-FFF2-40B4-BE49-F238E27FC236}">
                <a16:creationId xmlns:a16="http://schemas.microsoft.com/office/drawing/2014/main" id="{BECF69E7-7690-4550-9E02-FDCCE2F37DA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11769" y="2900485"/>
            <a:ext cx="2603987" cy="441113"/>
          </a:xfrm>
          <a:prstGeom prst="rect">
            <a:avLst/>
          </a:prstGeom>
        </p:spPr>
      </p:pic>
      <p:grpSp>
        <p:nvGrpSpPr>
          <p:cNvPr id="9" name="Group 8">
            <a:extLst>
              <a:ext uri="{FF2B5EF4-FFF2-40B4-BE49-F238E27FC236}">
                <a16:creationId xmlns:a16="http://schemas.microsoft.com/office/drawing/2014/main" id="{554AE6E7-E3C2-B74A-B3EF-C5B8F28293BC}"/>
              </a:ext>
            </a:extLst>
          </p:cNvPr>
          <p:cNvGrpSpPr/>
          <p:nvPr/>
        </p:nvGrpSpPr>
        <p:grpSpPr>
          <a:xfrm>
            <a:off x="519941" y="1268445"/>
            <a:ext cx="3629150" cy="2902501"/>
            <a:chOff x="514350" y="1651503"/>
            <a:chExt cx="5261821" cy="3870001"/>
          </a:xfrm>
        </p:grpSpPr>
        <p:sp>
          <p:nvSpPr>
            <p:cNvPr id="11" name="Rectangle 10">
              <a:extLst>
                <a:ext uri="{FF2B5EF4-FFF2-40B4-BE49-F238E27FC236}">
                  <a16:creationId xmlns:a16="http://schemas.microsoft.com/office/drawing/2014/main" id="{84D4FC25-88EA-F147-BA8E-C1F7CA0872DF}"/>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2" name="Rectangle 11">
              <a:extLst>
                <a:ext uri="{FF2B5EF4-FFF2-40B4-BE49-F238E27FC236}">
                  <a16:creationId xmlns:a16="http://schemas.microsoft.com/office/drawing/2014/main" id="{AF5A2F4E-5922-024E-AFF1-D167B9721C0C}"/>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6A3BE454-69F2-DF4D-842F-62B3B50A8485}"/>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6" name="Rectangle 15">
              <a:extLst>
                <a:ext uri="{FF2B5EF4-FFF2-40B4-BE49-F238E27FC236}">
                  <a16:creationId xmlns:a16="http://schemas.microsoft.com/office/drawing/2014/main" id="{040E35ED-2232-DE47-AEED-F94C3C656A81}"/>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7" name="Rectangle 16">
            <a:extLst>
              <a:ext uri="{FF2B5EF4-FFF2-40B4-BE49-F238E27FC236}">
                <a16:creationId xmlns:a16="http://schemas.microsoft.com/office/drawing/2014/main" id="{60418043-9605-1045-B17C-B91B069FEF94}"/>
              </a:ext>
            </a:extLst>
          </p:cNvPr>
          <p:cNvSpPr/>
          <p:nvPr/>
        </p:nvSpPr>
        <p:spPr>
          <a:xfrm>
            <a:off x="533400" y="3257550"/>
            <a:ext cx="3629150" cy="43875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Tree>
    <p:extLst>
      <p:ext uri="{BB962C8B-B14F-4D97-AF65-F5344CB8AC3E}">
        <p14:creationId xmlns:p14="http://schemas.microsoft.com/office/powerpoint/2010/main" val="1656874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a:bodyPr>
          <a:lstStyle/>
          <a:p>
            <a:r>
              <a:rPr lang="en-US" dirty="0"/>
              <a:t>Technology ecosystems: statistical tools</a:t>
            </a:r>
          </a:p>
        </p:txBody>
      </p:sp>
      <p:pic>
        <p:nvPicPr>
          <p:cNvPr id="9" name="Content Placeholder 8">
            <a:extLst>
              <a:ext uri="{FF2B5EF4-FFF2-40B4-BE49-F238E27FC236}">
                <a16:creationId xmlns:a16="http://schemas.microsoft.com/office/drawing/2014/main" id="{B0561207-7E0A-4760-AF89-3F413EC2C596}"/>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4614862" y="1257301"/>
            <a:ext cx="1625918" cy="1260086"/>
          </a:xfrm>
        </p:spPr>
      </p:pic>
      <p:pic>
        <p:nvPicPr>
          <p:cNvPr id="12" name="Picture 11">
            <a:extLst>
              <a:ext uri="{FF2B5EF4-FFF2-40B4-BE49-F238E27FC236}">
                <a16:creationId xmlns:a16="http://schemas.microsoft.com/office/drawing/2014/main" id="{1A8D652C-C269-49ED-9838-42B09DD46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646" y="1265182"/>
            <a:ext cx="1923735" cy="677153"/>
          </a:xfrm>
          <a:prstGeom prst="rect">
            <a:avLst/>
          </a:prstGeom>
        </p:spPr>
      </p:pic>
      <p:pic>
        <p:nvPicPr>
          <p:cNvPr id="14" name="Picture 13">
            <a:extLst>
              <a:ext uri="{FF2B5EF4-FFF2-40B4-BE49-F238E27FC236}">
                <a16:creationId xmlns:a16="http://schemas.microsoft.com/office/drawing/2014/main" id="{A0730A87-BB04-478B-861D-F5DFA204D2C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64601" y="2896793"/>
            <a:ext cx="2064544" cy="1735931"/>
          </a:xfrm>
          <a:prstGeom prst="rect">
            <a:avLst/>
          </a:prstGeom>
        </p:spPr>
      </p:pic>
      <p:grpSp>
        <p:nvGrpSpPr>
          <p:cNvPr id="8" name="Group 7">
            <a:extLst>
              <a:ext uri="{FF2B5EF4-FFF2-40B4-BE49-F238E27FC236}">
                <a16:creationId xmlns:a16="http://schemas.microsoft.com/office/drawing/2014/main" id="{2C1A391D-A84A-1247-816C-496C49033AA6}"/>
              </a:ext>
            </a:extLst>
          </p:cNvPr>
          <p:cNvGrpSpPr/>
          <p:nvPr/>
        </p:nvGrpSpPr>
        <p:grpSpPr>
          <a:xfrm>
            <a:off x="519941" y="1268445"/>
            <a:ext cx="3629150" cy="2902501"/>
            <a:chOff x="514350" y="1651503"/>
            <a:chExt cx="5261821" cy="3870001"/>
          </a:xfrm>
        </p:grpSpPr>
        <p:sp>
          <p:nvSpPr>
            <p:cNvPr id="10" name="Rectangle 9">
              <a:extLst>
                <a:ext uri="{FF2B5EF4-FFF2-40B4-BE49-F238E27FC236}">
                  <a16:creationId xmlns:a16="http://schemas.microsoft.com/office/drawing/2014/main" id="{193AC692-2A42-4744-A604-B9008073632C}"/>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1" name="Rectangle 10">
              <a:extLst>
                <a:ext uri="{FF2B5EF4-FFF2-40B4-BE49-F238E27FC236}">
                  <a16:creationId xmlns:a16="http://schemas.microsoft.com/office/drawing/2014/main" id="{EBCBC95C-DB1E-8F49-8EF0-025B5D627BF1}"/>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A2ADF1CE-1E94-C743-A7F1-972089A9D98D}"/>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7" name="Rectangle 16">
              <a:extLst>
                <a:ext uri="{FF2B5EF4-FFF2-40B4-BE49-F238E27FC236}">
                  <a16:creationId xmlns:a16="http://schemas.microsoft.com/office/drawing/2014/main" id="{22F5FCC1-59D6-3640-9E32-A4E2D0337F63}"/>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8" name="Rectangle 17">
            <a:extLst>
              <a:ext uri="{FF2B5EF4-FFF2-40B4-BE49-F238E27FC236}">
                <a16:creationId xmlns:a16="http://schemas.microsoft.com/office/drawing/2014/main" id="{E20F9F40-4071-5D48-AD67-B9C90A3B53F6}"/>
              </a:ext>
            </a:extLst>
          </p:cNvPr>
          <p:cNvSpPr/>
          <p:nvPr/>
        </p:nvSpPr>
        <p:spPr>
          <a:xfrm>
            <a:off x="533400" y="3257550"/>
            <a:ext cx="3629150" cy="43875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Tree>
    <p:extLst>
      <p:ext uri="{BB962C8B-B14F-4D97-AF65-F5344CB8AC3E}">
        <p14:creationId xmlns:p14="http://schemas.microsoft.com/office/powerpoint/2010/main" val="3283189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Artificial Intelligence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a:bodyPr>
          <a:lstStyle/>
          <a:p>
            <a:pPr marL="0" indent="0">
              <a:buNone/>
            </a:pPr>
            <a:r>
              <a:rPr lang="en-US" sz="2000" b="0" dirty="0"/>
              <a:t>An intelligent agent that perceives its environment and makes decisions to maximize chances of achieving its goal.</a:t>
            </a:r>
          </a:p>
          <a:p>
            <a:pPr marL="0" indent="0">
              <a:buNone/>
            </a:pPr>
            <a:endParaRPr lang="en-US" sz="2000" b="0" dirty="0"/>
          </a:p>
          <a:p>
            <a:pPr marL="0" indent="0">
              <a:buNone/>
            </a:pPr>
            <a:r>
              <a:rPr lang="en-US" sz="2000" dirty="0"/>
              <a:t>3 Types of AI:</a:t>
            </a:r>
          </a:p>
          <a:p>
            <a:pPr marL="0" indent="0">
              <a:buNone/>
            </a:pPr>
            <a:endParaRPr lang="en-US" sz="2000" b="0" dirty="0"/>
          </a:p>
          <a:p>
            <a:pPr lvl="1"/>
            <a:r>
              <a:rPr lang="en-US" sz="2000" b="0" dirty="0"/>
              <a:t>Artificial Narrow Intelligence</a:t>
            </a:r>
          </a:p>
          <a:p>
            <a:pPr lvl="1"/>
            <a:r>
              <a:rPr lang="en-US" sz="2000" b="0" dirty="0"/>
              <a:t>Artificial General Intelligence (strong AGI)</a:t>
            </a:r>
          </a:p>
          <a:p>
            <a:pPr lvl="1"/>
            <a:r>
              <a:rPr lang="en-US" sz="2000" b="0" dirty="0"/>
              <a:t>Artificial Super Intelligence</a:t>
            </a:r>
          </a:p>
          <a:p>
            <a:endParaRPr lang="en-US" sz="4000" dirty="0"/>
          </a:p>
        </p:txBody>
      </p:sp>
    </p:spTree>
    <p:extLst>
      <p:ext uri="{BB962C8B-B14F-4D97-AF65-F5344CB8AC3E}">
        <p14:creationId xmlns:p14="http://schemas.microsoft.com/office/powerpoint/2010/main" val="30591693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200" dirty="0">
                <a:solidFill>
                  <a:schemeClr val="accent3"/>
                </a:solidFill>
              </a:rPr>
              <a:t>Technology ecosystems: machine learning</a:t>
            </a:r>
          </a:p>
        </p:txBody>
      </p:sp>
      <p:sp>
        <p:nvSpPr>
          <p:cNvPr id="16" name="Text Placeholder 15">
            <a:extLst>
              <a:ext uri="{FF2B5EF4-FFF2-40B4-BE49-F238E27FC236}">
                <a16:creationId xmlns:a16="http://schemas.microsoft.com/office/drawing/2014/main" id="{837F9D63-0D53-CE43-971F-7F8992289315}"/>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Blending statistics with computer science</a:t>
            </a:r>
          </a:p>
          <a:p>
            <a:pPr marL="342900" indent="-342900">
              <a:buClr>
                <a:schemeClr val="tx2"/>
              </a:buClr>
              <a:buFont typeface="Arial" panose="020B0604020202020204" pitchFamily="34" charset="0"/>
              <a:buChar char="•"/>
            </a:pPr>
            <a:r>
              <a:rPr lang="en-US" dirty="0">
                <a:solidFill>
                  <a:schemeClr val="tx1"/>
                </a:solidFill>
              </a:rPr>
              <a:t>From pattern recognition to artificial intelligence</a:t>
            </a:r>
          </a:p>
          <a:p>
            <a:pPr marL="342900" indent="-342900">
              <a:buClr>
                <a:schemeClr val="tx2"/>
              </a:buClr>
              <a:buFont typeface="Arial" panose="020B0604020202020204" pitchFamily="34" charset="0"/>
              <a:buChar char="•"/>
            </a:pPr>
            <a:r>
              <a:rPr lang="en-US" dirty="0">
                <a:solidFill>
                  <a:schemeClr val="tx1"/>
                </a:solidFill>
              </a:rPr>
              <a:t>Make data-driven predictions and decisions</a:t>
            </a:r>
          </a:p>
        </p:txBody>
      </p:sp>
      <p:grpSp>
        <p:nvGrpSpPr>
          <p:cNvPr id="6" name="Group 5">
            <a:extLst>
              <a:ext uri="{FF2B5EF4-FFF2-40B4-BE49-F238E27FC236}">
                <a16:creationId xmlns:a16="http://schemas.microsoft.com/office/drawing/2014/main" id="{B800C2A6-1AE4-AE4E-A151-F0708F8517CC}"/>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5110031A-7141-674F-A375-8B3B9FF6BB14}"/>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2802CEF-617A-0142-AF69-5819312B2382}"/>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EC14DD56-9963-E143-8EB6-AB37E9E4D5A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1" name="Rectangle 10">
              <a:extLst>
                <a:ext uri="{FF2B5EF4-FFF2-40B4-BE49-F238E27FC236}">
                  <a16:creationId xmlns:a16="http://schemas.microsoft.com/office/drawing/2014/main" id="{709EBF46-A7D7-3D4F-A003-1E0773920523}"/>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0F84DB0-FE79-BF40-B368-24E1631DA82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51627431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497840" y="365760"/>
            <a:ext cx="8585948" cy="663154"/>
          </a:xfrm>
        </p:spPr>
        <p:txBody>
          <a:bodyPr>
            <a:normAutofit/>
          </a:bodyPr>
          <a:lstStyle/>
          <a:p>
            <a:r>
              <a:rPr lang="en-US" sz="3200" dirty="0"/>
              <a:t>Technology ecosystems: machine learning</a:t>
            </a:r>
          </a:p>
        </p:txBody>
      </p:sp>
      <p:pic>
        <p:nvPicPr>
          <p:cNvPr id="8" name="Picture 7">
            <a:extLst>
              <a:ext uri="{FF2B5EF4-FFF2-40B4-BE49-F238E27FC236}">
                <a16:creationId xmlns:a16="http://schemas.microsoft.com/office/drawing/2014/main" id="{0B4FAA02-D9AB-48D2-B628-708F9D6D50CD}"/>
              </a:ext>
            </a:extLst>
          </p:cNvPr>
          <p:cNvPicPr>
            <a:picLocks noChangeAspect="1"/>
          </p:cNvPicPr>
          <p:nvPr/>
        </p:nvPicPr>
        <p:blipFill rotWithShape="1">
          <a:blip r:embed="rId3"/>
          <a:srcRect l="8857" t="6831" r="7972" b="7961"/>
          <a:stretch/>
        </p:blipFill>
        <p:spPr>
          <a:xfrm>
            <a:off x="4396366" y="1046059"/>
            <a:ext cx="4164311" cy="3214521"/>
          </a:xfrm>
          <a:prstGeom prst="rect">
            <a:avLst/>
          </a:prstGeom>
        </p:spPr>
      </p:pic>
      <p:grpSp>
        <p:nvGrpSpPr>
          <p:cNvPr id="9" name="Group 8">
            <a:extLst>
              <a:ext uri="{FF2B5EF4-FFF2-40B4-BE49-F238E27FC236}">
                <a16:creationId xmlns:a16="http://schemas.microsoft.com/office/drawing/2014/main" id="{B49E0D50-7084-3B42-8ADA-08B30E08935D}"/>
              </a:ext>
            </a:extLst>
          </p:cNvPr>
          <p:cNvGrpSpPr/>
          <p:nvPr/>
        </p:nvGrpSpPr>
        <p:grpSpPr>
          <a:xfrm>
            <a:off x="519941" y="1268445"/>
            <a:ext cx="3629150" cy="2902501"/>
            <a:chOff x="514350" y="1651503"/>
            <a:chExt cx="5261821" cy="3870001"/>
          </a:xfrm>
        </p:grpSpPr>
        <p:sp>
          <p:nvSpPr>
            <p:cNvPr id="10" name="Rectangle 9">
              <a:extLst>
                <a:ext uri="{FF2B5EF4-FFF2-40B4-BE49-F238E27FC236}">
                  <a16:creationId xmlns:a16="http://schemas.microsoft.com/office/drawing/2014/main" id="{3E196904-A2BE-6346-B56E-0894872C287A}"/>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1" name="Rectangle 10">
              <a:extLst>
                <a:ext uri="{FF2B5EF4-FFF2-40B4-BE49-F238E27FC236}">
                  <a16:creationId xmlns:a16="http://schemas.microsoft.com/office/drawing/2014/main" id="{1EF72EE5-F2B6-0440-A80F-EB1E8BC40BEC}"/>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2" name="Rectangle 11">
              <a:extLst>
                <a:ext uri="{FF2B5EF4-FFF2-40B4-BE49-F238E27FC236}">
                  <a16:creationId xmlns:a16="http://schemas.microsoft.com/office/drawing/2014/main" id="{609B1DE3-63D5-8441-A4EF-83B5DA9E06BF}"/>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4" name="Rectangle 13">
              <a:extLst>
                <a:ext uri="{FF2B5EF4-FFF2-40B4-BE49-F238E27FC236}">
                  <a16:creationId xmlns:a16="http://schemas.microsoft.com/office/drawing/2014/main" id="{9BA9B2FC-1DA3-9446-8794-6A74FCEB6ECD}"/>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5" name="Rectangle 14">
              <a:extLst>
                <a:ext uri="{FF2B5EF4-FFF2-40B4-BE49-F238E27FC236}">
                  <a16:creationId xmlns:a16="http://schemas.microsoft.com/office/drawing/2014/main" id="{B54B2F04-C4A1-FC4C-87C3-B0BA82FD6B65}"/>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24881975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a:bodyPr>
          <a:lstStyle/>
          <a:p>
            <a:r>
              <a:rPr lang="en-US" sz="2800" dirty="0">
                <a:solidFill>
                  <a:schemeClr val="accent3"/>
                </a:solidFill>
              </a:rPr>
              <a:t>Technology ecosystems: visualization and reporting</a:t>
            </a:r>
          </a:p>
        </p:txBody>
      </p:sp>
      <p:sp>
        <p:nvSpPr>
          <p:cNvPr id="13" name="Text Placeholder 12">
            <a:extLst>
              <a:ext uri="{FF2B5EF4-FFF2-40B4-BE49-F238E27FC236}">
                <a16:creationId xmlns:a16="http://schemas.microsoft.com/office/drawing/2014/main" id="{25B02582-6E5B-3B44-9179-2B3DCAFEC82A}"/>
              </a:ext>
            </a:extLst>
          </p:cNvPr>
          <p:cNvSpPr>
            <a:spLocks noGrp="1"/>
          </p:cNvSpPr>
          <p:nvPr>
            <p:ph type="body" sz="quarter" idx="15"/>
          </p:nvPr>
        </p:nvSpPr>
        <p:spPr>
          <a:xfrm>
            <a:off x="4665849" y="1197865"/>
            <a:ext cx="4210733" cy="3333647"/>
          </a:xfrm>
        </p:spPr>
        <p:txBody>
          <a:bodyPr/>
          <a:lstStyle/>
          <a:p>
            <a:pPr marL="342900" indent="-342900">
              <a:buClr>
                <a:schemeClr val="tx2"/>
              </a:buClr>
              <a:buFont typeface="Arial" panose="020B0604020202020204" pitchFamily="34" charset="0"/>
              <a:buChar char="•"/>
            </a:pPr>
            <a:r>
              <a:rPr lang="en-US" sz="1800" dirty="0">
                <a:solidFill>
                  <a:schemeClr val="tx1"/>
                </a:solidFill>
              </a:rPr>
              <a:t>Allow easy and/or advanced visualization of data sets and results.</a:t>
            </a:r>
          </a:p>
          <a:p>
            <a:pPr marL="342900" indent="-342900">
              <a:buClr>
                <a:schemeClr val="tx2"/>
              </a:buClr>
              <a:buFont typeface="Arial" panose="020B0604020202020204" pitchFamily="34" charset="0"/>
              <a:buChar char="•"/>
            </a:pPr>
            <a:r>
              <a:rPr lang="en-US" sz="1800" dirty="0">
                <a:solidFill>
                  <a:schemeClr val="tx1"/>
                </a:solidFill>
              </a:rPr>
              <a:t>Quickly extract and present useful information.</a:t>
            </a:r>
          </a:p>
          <a:p>
            <a:pPr marL="342900" indent="-342900">
              <a:spcBef>
                <a:spcPts val="300"/>
              </a:spcBef>
              <a:spcAft>
                <a:spcPts val="300"/>
              </a:spcAft>
              <a:buClr>
                <a:schemeClr val="tx2"/>
              </a:buClr>
              <a:buFont typeface="Arial" panose="020B0604020202020204" pitchFamily="34" charset="0"/>
              <a:buChar char="•"/>
            </a:pPr>
            <a:r>
              <a:rPr lang="en-US" sz="1800" dirty="0">
                <a:solidFill>
                  <a:schemeClr val="tx1"/>
                </a:solidFill>
              </a:rPr>
              <a:t>Examples:</a:t>
            </a:r>
          </a:p>
          <a:p>
            <a:pPr marL="560785" lvl="2" indent="-221456">
              <a:spcBef>
                <a:spcPts val="300"/>
              </a:spcBef>
              <a:spcAft>
                <a:spcPts val="300"/>
              </a:spcAft>
            </a:pPr>
            <a:r>
              <a:rPr lang="en-US" sz="1800" dirty="0">
                <a:solidFill>
                  <a:schemeClr val="tx1"/>
                </a:solidFill>
              </a:rPr>
              <a:t>Excel</a:t>
            </a:r>
          </a:p>
          <a:p>
            <a:pPr marL="560785" lvl="2" indent="-221456">
              <a:spcBef>
                <a:spcPts val="300"/>
              </a:spcBef>
              <a:spcAft>
                <a:spcPts val="300"/>
              </a:spcAft>
            </a:pPr>
            <a:r>
              <a:rPr lang="en-US" sz="1800" dirty="0">
                <a:solidFill>
                  <a:schemeClr val="tx1"/>
                </a:solidFill>
              </a:rPr>
              <a:t>Tableau</a:t>
            </a:r>
          </a:p>
          <a:p>
            <a:pPr marL="560785" lvl="2" indent="-221456">
              <a:spcBef>
                <a:spcPts val="300"/>
              </a:spcBef>
              <a:spcAft>
                <a:spcPts val="300"/>
              </a:spcAft>
            </a:pPr>
            <a:r>
              <a:rPr lang="en-US" sz="1800" dirty="0">
                <a:solidFill>
                  <a:schemeClr val="tx1"/>
                </a:solidFill>
              </a:rPr>
              <a:t>D3</a:t>
            </a:r>
          </a:p>
          <a:p>
            <a:pPr marL="560785" lvl="2" indent="-221456">
              <a:spcBef>
                <a:spcPts val="300"/>
              </a:spcBef>
              <a:spcAft>
                <a:spcPts val="300"/>
              </a:spcAft>
            </a:pPr>
            <a:r>
              <a:rPr lang="en-US" sz="1800" dirty="0" err="1">
                <a:solidFill>
                  <a:schemeClr val="tx1"/>
                </a:solidFill>
              </a:rPr>
              <a:t>PowerBI</a:t>
            </a:r>
            <a:endParaRPr lang="en-US" sz="1800" dirty="0">
              <a:solidFill>
                <a:schemeClr val="tx1"/>
              </a:solidFill>
            </a:endParaRPr>
          </a:p>
          <a:p>
            <a:endParaRPr lang="en-US" dirty="0">
              <a:solidFill>
                <a:schemeClr val="tx1"/>
              </a:solidFill>
            </a:endParaRPr>
          </a:p>
        </p:txBody>
      </p:sp>
      <p:grpSp>
        <p:nvGrpSpPr>
          <p:cNvPr id="6" name="Group 5">
            <a:extLst>
              <a:ext uri="{FF2B5EF4-FFF2-40B4-BE49-F238E27FC236}">
                <a16:creationId xmlns:a16="http://schemas.microsoft.com/office/drawing/2014/main" id="{AA5C1C8D-0492-8040-A8F9-F67954CF1FC3}"/>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A2AFAB6D-B93B-2946-BEB6-546F37DA77F6}"/>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E6B4087-764B-4E4E-A3B9-6A9210E7EFF3}"/>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B7CC88E5-C135-F842-89AC-F5826A64ED91}"/>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1" name="Rectangle 10">
              <a:extLst>
                <a:ext uri="{FF2B5EF4-FFF2-40B4-BE49-F238E27FC236}">
                  <a16:creationId xmlns:a16="http://schemas.microsoft.com/office/drawing/2014/main" id="{2C8E1527-B843-6144-A217-F6157B9695FA}"/>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EB1CE33-5924-E049-998A-DB00EB03BDB8}"/>
                </a:ext>
              </a:extLst>
            </p:cNvPr>
            <p:cNvSpPr/>
            <p:nvPr/>
          </p:nvSpPr>
          <p:spPr>
            <a:xfrm>
              <a:off x="514350" y="4936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73649438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10BBFB6-A172-4024-9319-4F33462934A9}"/>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5009198" y="1266350"/>
            <a:ext cx="3228975" cy="671513"/>
          </a:xfrm>
        </p:spPr>
      </p:pic>
      <p:pic>
        <p:nvPicPr>
          <p:cNvPr id="11" name="Picture 10">
            <a:extLst>
              <a:ext uri="{FF2B5EF4-FFF2-40B4-BE49-F238E27FC236}">
                <a16:creationId xmlns:a16="http://schemas.microsoft.com/office/drawing/2014/main" id="{D6AD3B49-7699-4E25-9666-E4468C31096B}"/>
              </a:ext>
            </a:extLst>
          </p:cNvPr>
          <p:cNvPicPr>
            <a:picLocks noChangeAspect="1"/>
          </p:cNvPicPr>
          <p:nvPr/>
        </p:nvPicPr>
        <p:blipFill rotWithShape="1">
          <a:blip r:embed="rId4"/>
          <a:srcRect l="944" t="2703" r="1998" b="2254"/>
          <a:stretch/>
        </p:blipFill>
        <p:spPr>
          <a:xfrm>
            <a:off x="4737735" y="2263140"/>
            <a:ext cx="3771900" cy="1885950"/>
          </a:xfrm>
          <a:prstGeom prst="rect">
            <a:avLst/>
          </a:prstGeom>
          <a:ln>
            <a:solidFill>
              <a:schemeClr val="bg1">
                <a:lumMod val="95000"/>
              </a:schemeClr>
            </a:solidFill>
          </a:ln>
        </p:spPr>
      </p:pic>
      <p:grpSp>
        <p:nvGrpSpPr>
          <p:cNvPr id="8" name="Group 7">
            <a:extLst>
              <a:ext uri="{FF2B5EF4-FFF2-40B4-BE49-F238E27FC236}">
                <a16:creationId xmlns:a16="http://schemas.microsoft.com/office/drawing/2014/main" id="{194F97DC-1E6B-C34A-8E94-6BC352FAA589}"/>
              </a:ext>
            </a:extLst>
          </p:cNvPr>
          <p:cNvGrpSpPr/>
          <p:nvPr/>
        </p:nvGrpSpPr>
        <p:grpSpPr>
          <a:xfrm>
            <a:off x="519941" y="1268445"/>
            <a:ext cx="3629150" cy="2902501"/>
            <a:chOff x="514350" y="1651503"/>
            <a:chExt cx="5261821" cy="3870001"/>
          </a:xfrm>
        </p:grpSpPr>
        <p:sp>
          <p:nvSpPr>
            <p:cNvPr id="9" name="Rectangle 8">
              <a:extLst>
                <a:ext uri="{FF2B5EF4-FFF2-40B4-BE49-F238E27FC236}">
                  <a16:creationId xmlns:a16="http://schemas.microsoft.com/office/drawing/2014/main" id="{23AD7479-F00A-9645-B384-1DC957B1CA1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2" name="Rectangle 11">
              <a:extLst>
                <a:ext uri="{FF2B5EF4-FFF2-40B4-BE49-F238E27FC236}">
                  <a16:creationId xmlns:a16="http://schemas.microsoft.com/office/drawing/2014/main" id="{8139E83C-6047-8442-864D-9DF21CD4815A}"/>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0174BE2F-2297-C641-ADAD-CBD3BE9A07B3}"/>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5" name="Rectangle 14">
              <a:extLst>
                <a:ext uri="{FF2B5EF4-FFF2-40B4-BE49-F238E27FC236}">
                  <a16:creationId xmlns:a16="http://schemas.microsoft.com/office/drawing/2014/main" id="{99FCE18A-EB0E-8C47-B84C-2F6602F8E430}"/>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6" name="Rectangle 15">
              <a:extLst>
                <a:ext uri="{FF2B5EF4-FFF2-40B4-BE49-F238E27FC236}">
                  <a16:creationId xmlns:a16="http://schemas.microsoft.com/office/drawing/2014/main" id="{B60ECFAD-4744-5449-BBFE-8DE2D1A252F8}"/>
                </a:ext>
              </a:extLst>
            </p:cNvPr>
            <p:cNvSpPr/>
            <p:nvPr/>
          </p:nvSpPr>
          <p:spPr>
            <a:xfrm>
              <a:off x="514350" y="4936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8"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normAutofit/>
          </a:bodyPr>
          <a:lstStyle/>
          <a:p>
            <a:r>
              <a:rPr lang="en-US" sz="2800" dirty="0">
                <a:solidFill>
                  <a:schemeClr val="accent3"/>
                </a:solidFill>
              </a:rPr>
              <a:t>Technology ecosystems: visualization and reporting</a:t>
            </a:r>
          </a:p>
        </p:txBody>
      </p:sp>
    </p:spTree>
    <p:extLst>
      <p:ext uri="{BB962C8B-B14F-4D97-AF65-F5344CB8AC3E}">
        <p14:creationId xmlns:p14="http://schemas.microsoft.com/office/powerpoint/2010/main" val="3406702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a:extLst>
              <a:ext uri="{FF2B5EF4-FFF2-40B4-BE49-F238E27FC236}">
                <a16:creationId xmlns:a16="http://schemas.microsoft.com/office/drawing/2014/main" id="{24BF6C4D-9519-3947-97FD-03075F3BB370}"/>
              </a:ext>
            </a:extLst>
          </p:cNvPr>
          <p:cNvCxnSpPr>
            <a:cxnSpLocks/>
          </p:cNvCxnSpPr>
          <p:nvPr/>
        </p:nvCxnSpPr>
        <p:spPr>
          <a:xfrm>
            <a:off x="584200" y="15528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1B94C67-9D18-2C44-A622-0E3298F1E24E}"/>
              </a:ext>
            </a:extLst>
          </p:cNvPr>
          <p:cNvCxnSpPr>
            <a:cxnSpLocks/>
          </p:cNvCxnSpPr>
          <p:nvPr/>
        </p:nvCxnSpPr>
        <p:spPr>
          <a:xfrm>
            <a:off x="584200" y="12797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636B81E-5461-024E-A4A9-53C3F53642B0}"/>
              </a:ext>
            </a:extLst>
          </p:cNvPr>
          <p:cNvCxnSpPr>
            <a:cxnSpLocks/>
          </p:cNvCxnSpPr>
          <p:nvPr/>
        </p:nvCxnSpPr>
        <p:spPr>
          <a:xfrm>
            <a:off x="584200" y="9622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AE5E973-1ECC-4042-B0B6-E3A5127D5FE0}"/>
              </a:ext>
            </a:extLst>
          </p:cNvPr>
          <p:cNvCxnSpPr>
            <a:cxnSpLocks/>
          </p:cNvCxnSpPr>
          <p:nvPr/>
        </p:nvCxnSpPr>
        <p:spPr>
          <a:xfrm>
            <a:off x="584200" y="2886329"/>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29BAA45-5CE2-034C-ACCC-F5575C8216D7}"/>
              </a:ext>
            </a:extLst>
          </p:cNvPr>
          <p:cNvCxnSpPr>
            <a:cxnSpLocks/>
          </p:cNvCxnSpPr>
          <p:nvPr/>
        </p:nvCxnSpPr>
        <p:spPr>
          <a:xfrm>
            <a:off x="584200" y="26196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0047830-1962-0A48-9707-9A1932DCB133}"/>
              </a:ext>
            </a:extLst>
          </p:cNvPr>
          <p:cNvCxnSpPr>
            <a:cxnSpLocks/>
          </p:cNvCxnSpPr>
          <p:nvPr/>
        </p:nvCxnSpPr>
        <p:spPr>
          <a:xfrm>
            <a:off x="584200" y="23338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221DD30-4C06-DE43-AB0F-FD47E022E090}"/>
              </a:ext>
            </a:extLst>
          </p:cNvPr>
          <p:cNvCxnSpPr>
            <a:cxnSpLocks/>
          </p:cNvCxnSpPr>
          <p:nvPr/>
        </p:nvCxnSpPr>
        <p:spPr>
          <a:xfrm flipH="1">
            <a:off x="3343012" y="2110025"/>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E17F0EE-E7F0-B64C-A1F8-838A85FD4FE9}"/>
              </a:ext>
            </a:extLst>
          </p:cNvPr>
          <p:cNvCxnSpPr>
            <a:cxnSpLocks/>
          </p:cNvCxnSpPr>
          <p:nvPr/>
        </p:nvCxnSpPr>
        <p:spPr>
          <a:xfrm>
            <a:off x="5516140" y="1479356"/>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C1E7312-4705-8741-9700-7ED0C8FC0241}"/>
              </a:ext>
            </a:extLst>
          </p:cNvPr>
          <p:cNvCxnSpPr>
            <a:cxnSpLocks/>
          </p:cNvCxnSpPr>
          <p:nvPr/>
        </p:nvCxnSpPr>
        <p:spPr>
          <a:xfrm>
            <a:off x="5516140" y="2110025"/>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50CD4B2B-B949-E349-9963-DA75B7180474}"/>
              </a:ext>
            </a:extLst>
          </p:cNvPr>
          <p:cNvCxnSpPr>
            <a:cxnSpLocks/>
          </p:cNvCxnSpPr>
          <p:nvPr/>
        </p:nvCxnSpPr>
        <p:spPr>
          <a:xfrm rot="5400000">
            <a:off x="4425950" y="2472079"/>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Freeform 256">
            <a:extLst>
              <a:ext uri="{FF2B5EF4-FFF2-40B4-BE49-F238E27FC236}">
                <a16:creationId xmlns:a16="http://schemas.microsoft.com/office/drawing/2014/main" id="{378592F7-53F2-45E6-ADB9-75F1D1A6B706}"/>
              </a:ext>
            </a:extLst>
          </p:cNvPr>
          <p:cNvSpPr/>
          <p:nvPr/>
        </p:nvSpPr>
        <p:spPr>
          <a:xfrm>
            <a:off x="3702572" y="1361652"/>
            <a:ext cx="1738857" cy="895350"/>
          </a:xfrm>
          <a:prstGeom prst="rect">
            <a:avLst/>
          </a:prstGeom>
          <a:solidFill>
            <a:schemeClr val="tx2"/>
          </a:solidFill>
          <a:ln w="7600" cap="flat">
            <a:solidFill>
              <a:schemeClr val="tx2"/>
            </a:solidFill>
            <a:bevel/>
          </a:ln>
          <a:effectLst/>
        </p:spPr>
        <p:txBody>
          <a:bodyPr lIns="68580" tIns="34290" rIns="68580" bIns="34290" anchor="ctr"/>
          <a:lstStyle/>
          <a:p>
            <a:pPr algn="ctr"/>
            <a:r>
              <a:rPr lang="en-US" sz="1500" dirty="0">
                <a:solidFill>
                  <a:schemeClr val="bg1"/>
                </a:solidFill>
              </a:rPr>
              <a:t>Bridge tables</a:t>
            </a:r>
            <a:endParaRPr lang="en-US" dirty="0"/>
          </a:p>
        </p:txBody>
      </p:sp>
      <p:sp>
        <p:nvSpPr>
          <p:cNvPr id="83" name="Freeform 248">
            <a:extLst>
              <a:ext uri="{FF2B5EF4-FFF2-40B4-BE49-F238E27FC236}">
                <a16:creationId xmlns:a16="http://schemas.microsoft.com/office/drawing/2014/main" id="{B2249FD9-F843-4C73-8432-2152A8348AA5}"/>
              </a:ext>
            </a:extLst>
          </p:cNvPr>
          <p:cNvSpPr/>
          <p:nvPr/>
        </p:nvSpPr>
        <p:spPr>
          <a:xfrm>
            <a:off x="2237512" y="910605"/>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Data lakes</a:t>
            </a:r>
            <a:endParaRPr lang="en-US" sz="1200" dirty="0"/>
          </a:p>
        </p:txBody>
      </p:sp>
      <p:sp>
        <p:nvSpPr>
          <p:cNvPr id="86" name="Text 4673">
            <a:extLst>
              <a:ext uri="{FF2B5EF4-FFF2-40B4-BE49-F238E27FC236}">
                <a16:creationId xmlns:a16="http://schemas.microsoft.com/office/drawing/2014/main" id="{A9A57BC0-F049-4379-82A3-D3D532BFBCD9}"/>
              </a:ext>
            </a:extLst>
          </p:cNvPr>
          <p:cNvSpPr txBox="1"/>
          <p:nvPr/>
        </p:nvSpPr>
        <p:spPr>
          <a:xfrm>
            <a:off x="7117424" y="742950"/>
            <a:ext cx="661129" cy="207852"/>
          </a:xfrm>
          <a:prstGeom prst="rect">
            <a:avLst/>
          </a:prstGeom>
          <a:noFill/>
        </p:spPr>
        <p:txBody>
          <a:bodyPr wrap="square" lIns="20250" tIns="10125" rIns="20250" bIns="10125" rtlCol="0" anchor="ctr"/>
          <a:lstStyle/>
          <a:p>
            <a:r>
              <a:rPr lang="en-US" sz="900" dirty="0"/>
              <a:t>Google</a:t>
            </a:r>
            <a:endParaRPr sz="900" dirty="0"/>
          </a:p>
        </p:txBody>
      </p:sp>
      <p:sp>
        <p:nvSpPr>
          <p:cNvPr id="88" name="Text 4674">
            <a:extLst>
              <a:ext uri="{FF2B5EF4-FFF2-40B4-BE49-F238E27FC236}">
                <a16:creationId xmlns:a16="http://schemas.microsoft.com/office/drawing/2014/main" id="{05F8B073-0D4B-4CE8-8568-9F0D413B1FDE}"/>
              </a:ext>
            </a:extLst>
          </p:cNvPr>
          <p:cNvSpPr txBox="1"/>
          <p:nvPr/>
        </p:nvSpPr>
        <p:spPr>
          <a:xfrm>
            <a:off x="7117424" y="1050156"/>
            <a:ext cx="1106639" cy="214476"/>
          </a:xfrm>
          <a:prstGeom prst="rect">
            <a:avLst/>
          </a:prstGeom>
          <a:noFill/>
        </p:spPr>
        <p:txBody>
          <a:bodyPr wrap="square" lIns="20250" tIns="10125" rIns="20250" bIns="10125" rtlCol="0" anchor="ctr"/>
          <a:lstStyle/>
          <a:p>
            <a:r>
              <a:rPr lang="en-US" sz="900" dirty="0"/>
              <a:t>AWS</a:t>
            </a:r>
            <a:endParaRPr sz="900" dirty="0"/>
          </a:p>
        </p:txBody>
      </p:sp>
      <p:sp>
        <p:nvSpPr>
          <p:cNvPr id="90" name="Text 4675">
            <a:extLst>
              <a:ext uri="{FF2B5EF4-FFF2-40B4-BE49-F238E27FC236}">
                <a16:creationId xmlns:a16="http://schemas.microsoft.com/office/drawing/2014/main" id="{DE28E667-969D-4F31-9FF7-C85823BEFA83}"/>
              </a:ext>
            </a:extLst>
          </p:cNvPr>
          <p:cNvSpPr txBox="1"/>
          <p:nvPr/>
        </p:nvSpPr>
        <p:spPr>
          <a:xfrm>
            <a:off x="7117424" y="1368171"/>
            <a:ext cx="951330" cy="168253"/>
          </a:xfrm>
          <a:prstGeom prst="rect">
            <a:avLst/>
          </a:prstGeom>
          <a:noFill/>
        </p:spPr>
        <p:txBody>
          <a:bodyPr wrap="square" lIns="20250" tIns="10125" rIns="20250" bIns="10125" rtlCol="0" anchor="ctr"/>
          <a:lstStyle/>
          <a:p>
            <a:r>
              <a:rPr lang="en-US" sz="900" dirty="0"/>
              <a:t>Azure</a:t>
            </a:r>
            <a:endParaRPr sz="900" dirty="0"/>
          </a:p>
        </p:txBody>
      </p:sp>
      <p:sp>
        <p:nvSpPr>
          <p:cNvPr id="92" name="Text 4676">
            <a:extLst>
              <a:ext uri="{FF2B5EF4-FFF2-40B4-BE49-F238E27FC236}">
                <a16:creationId xmlns:a16="http://schemas.microsoft.com/office/drawing/2014/main" id="{938C53F8-1355-491F-B89A-675C41D0E034}"/>
              </a:ext>
            </a:extLst>
          </p:cNvPr>
          <p:cNvSpPr txBox="1"/>
          <p:nvPr/>
        </p:nvSpPr>
        <p:spPr>
          <a:xfrm>
            <a:off x="7117424" y="1862349"/>
            <a:ext cx="1495361" cy="163440"/>
          </a:xfrm>
          <a:prstGeom prst="rect">
            <a:avLst/>
          </a:prstGeom>
          <a:noFill/>
        </p:spPr>
        <p:txBody>
          <a:bodyPr wrap="square" lIns="20250" tIns="10125" rIns="20250" bIns="10125" rtlCol="0" anchor="ctr"/>
          <a:lstStyle/>
          <a:p>
            <a:r>
              <a:rPr lang="en-US" sz="900" dirty="0"/>
              <a:t>Vendor or partner data</a:t>
            </a:r>
            <a:endParaRPr sz="900" dirty="0"/>
          </a:p>
        </p:txBody>
      </p:sp>
      <p:sp>
        <p:nvSpPr>
          <p:cNvPr id="94" name="Text 4677">
            <a:extLst>
              <a:ext uri="{FF2B5EF4-FFF2-40B4-BE49-F238E27FC236}">
                <a16:creationId xmlns:a16="http://schemas.microsoft.com/office/drawing/2014/main" id="{52A61648-A08D-4B73-8E84-06E1054B8B5E}"/>
              </a:ext>
            </a:extLst>
          </p:cNvPr>
          <p:cNvSpPr txBox="1"/>
          <p:nvPr/>
        </p:nvSpPr>
        <p:spPr>
          <a:xfrm>
            <a:off x="7117423" y="2176179"/>
            <a:ext cx="1398347" cy="160857"/>
          </a:xfrm>
          <a:prstGeom prst="rect">
            <a:avLst/>
          </a:prstGeom>
          <a:noFill/>
        </p:spPr>
        <p:txBody>
          <a:bodyPr wrap="square" lIns="20250" tIns="10125" rIns="20250" bIns="10125" rtlCol="0" anchor="ctr"/>
          <a:lstStyle/>
          <a:p>
            <a:r>
              <a:rPr sz="900" dirty="0"/>
              <a:t>Market </a:t>
            </a:r>
            <a:r>
              <a:rPr lang="en-US" sz="900" dirty="0"/>
              <a:t>data</a:t>
            </a:r>
            <a:endParaRPr sz="900" dirty="0"/>
          </a:p>
        </p:txBody>
      </p:sp>
      <p:sp>
        <p:nvSpPr>
          <p:cNvPr id="96" name="Text 4678">
            <a:extLst>
              <a:ext uri="{FF2B5EF4-FFF2-40B4-BE49-F238E27FC236}">
                <a16:creationId xmlns:a16="http://schemas.microsoft.com/office/drawing/2014/main" id="{366A5CC2-AF76-4289-A888-4AE4E0EFB5FF}"/>
              </a:ext>
            </a:extLst>
          </p:cNvPr>
          <p:cNvSpPr txBox="1"/>
          <p:nvPr/>
        </p:nvSpPr>
        <p:spPr>
          <a:xfrm>
            <a:off x="7117424" y="2439211"/>
            <a:ext cx="973517" cy="174481"/>
          </a:xfrm>
          <a:prstGeom prst="rect">
            <a:avLst/>
          </a:prstGeom>
          <a:noFill/>
        </p:spPr>
        <p:txBody>
          <a:bodyPr wrap="square" lIns="20250" tIns="10125" rIns="20250" bIns="10125" rtlCol="0" anchor="ctr"/>
          <a:lstStyle/>
          <a:p>
            <a:r>
              <a:rPr sz="900" dirty="0"/>
              <a:t>Miscellaneous</a:t>
            </a:r>
          </a:p>
        </p:txBody>
      </p:sp>
      <p:sp>
        <p:nvSpPr>
          <p:cNvPr id="98" name="Text 4679">
            <a:extLst>
              <a:ext uri="{FF2B5EF4-FFF2-40B4-BE49-F238E27FC236}">
                <a16:creationId xmlns:a16="http://schemas.microsoft.com/office/drawing/2014/main" id="{B55F71B5-D2CA-4B5D-85A9-263BB308F660}"/>
              </a:ext>
            </a:extLst>
          </p:cNvPr>
          <p:cNvSpPr txBox="1"/>
          <p:nvPr/>
        </p:nvSpPr>
        <p:spPr>
          <a:xfrm>
            <a:off x="610346" y="1844799"/>
            <a:ext cx="1479132" cy="194154"/>
          </a:xfrm>
          <a:prstGeom prst="rect">
            <a:avLst/>
          </a:prstGeom>
          <a:noFill/>
        </p:spPr>
        <p:txBody>
          <a:bodyPr wrap="square" lIns="20250" tIns="10125" rIns="20250" bIns="10125" rtlCol="0" anchor="ctr"/>
          <a:lstStyle/>
          <a:p>
            <a:pPr algn="r"/>
            <a:r>
              <a:rPr lang="en-US" sz="900" dirty="0"/>
              <a:t>Master data management</a:t>
            </a:r>
          </a:p>
        </p:txBody>
      </p:sp>
      <p:sp>
        <p:nvSpPr>
          <p:cNvPr id="100" name="Text 4680">
            <a:extLst>
              <a:ext uri="{FF2B5EF4-FFF2-40B4-BE49-F238E27FC236}">
                <a16:creationId xmlns:a16="http://schemas.microsoft.com/office/drawing/2014/main" id="{F1FC6C97-39D4-45DD-9C15-21BC12AD7B82}"/>
              </a:ext>
            </a:extLst>
          </p:cNvPr>
          <p:cNvSpPr txBox="1"/>
          <p:nvPr/>
        </p:nvSpPr>
        <p:spPr>
          <a:xfrm>
            <a:off x="544873" y="2125832"/>
            <a:ext cx="1544606" cy="192290"/>
          </a:xfrm>
          <a:prstGeom prst="rect">
            <a:avLst/>
          </a:prstGeom>
          <a:noFill/>
        </p:spPr>
        <p:txBody>
          <a:bodyPr wrap="square" lIns="20250" tIns="10125" rIns="20250" bIns="10125" rtlCol="0" anchor="ctr"/>
          <a:lstStyle/>
          <a:p>
            <a:pPr algn="r"/>
            <a:r>
              <a:rPr lang="en-US" sz="900" dirty="0"/>
              <a:t>Transactional</a:t>
            </a:r>
            <a:endParaRPr sz="900" dirty="0"/>
          </a:p>
        </p:txBody>
      </p:sp>
      <p:sp>
        <p:nvSpPr>
          <p:cNvPr id="102" name="Text 4681">
            <a:extLst>
              <a:ext uri="{FF2B5EF4-FFF2-40B4-BE49-F238E27FC236}">
                <a16:creationId xmlns:a16="http://schemas.microsoft.com/office/drawing/2014/main" id="{25CD6165-F7F6-4B5F-8177-B8BA38679E08}"/>
              </a:ext>
            </a:extLst>
          </p:cNvPr>
          <p:cNvSpPr txBox="1"/>
          <p:nvPr/>
        </p:nvSpPr>
        <p:spPr>
          <a:xfrm>
            <a:off x="1173505" y="2414262"/>
            <a:ext cx="915974" cy="192288"/>
          </a:xfrm>
          <a:prstGeom prst="rect">
            <a:avLst/>
          </a:prstGeom>
          <a:noFill/>
        </p:spPr>
        <p:txBody>
          <a:bodyPr wrap="square" lIns="20250" tIns="10125" rIns="20250" bIns="10125" rtlCol="0" anchor="ctr"/>
          <a:lstStyle/>
          <a:p>
            <a:pPr algn="r"/>
            <a:r>
              <a:rPr lang="en-US" sz="900" dirty="0"/>
              <a:t>Demographic</a:t>
            </a:r>
            <a:endParaRPr sz="900" dirty="0"/>
          </a:p>
        </p:txBody>
      </p:sp>
      <p:sp>
        <p:nvSpPr>
          <p:cNvPr id="104" name="Text 4682">
            <a:extLst>
              <a:ext uri="{FF2B5EF4-FFF2-40B4-BE49-F238E27FC236}">
                <a16:creationId xmlns:a16="http://schemas.microsoft.com/office/drawing/2014/main" id="{D4FB3232-E377-47C0-A0C3-F3F3B20167E4}"/>
              </a:ext>
            </a:extLst>
          </p:cNvPr>
          <p:cNvSpPr txBox="1"/>
          <p:nvPr/>
        </p:nvSpPr>
        <p:spPr>
          <a:xfrm>
            <a:off x="1173503" y="2702694"/>
            <a:ext cx="915975" cy="148434"/>
          </a:xfrm>
          <a:prstGeom prst="rect">
            <a:avLst/>
          </a:prstGeom>
          <a:noFill/>
        </p:spPr>
        <p:txBody>
          <a:bodyPr wrap="square" lIns="20250" tIns="10125" rIns="20250" bIns="10125" rtlCol="0" anchor="ctr"/>
          <a:lstStyle/>
          <a:p>
            <a:pPr algn="r"/>
            <a:r>
              <a:rPr lang="en-US" sz="900" dirty="0"/>
              <a:t>Operational</a:t>
            </a:r>
            <a:endParaRPr sz="900" dirty="0"/>
          </a:p>
        </p:txBody>
      </p:sp>
      <p:sp>
        <p:nvSpPr>
          <p:cNvPr id="111" name="Freeform 248">
            <a:extLst>
              <a:ext uri="{FF2B5EF4-FFF2-40B4-BE49-F238E27FC236}">
                <a16:creationId xmlns:a16="http://schemas.microsoft.com/office/drawing/2014/main" id="{074C6991-E0E3-334D-A721-1EC3FDE59952}"/>
              </a:ext>
            </a:extLst>
          </p:cNvPr>
          <p:cNvSpPr/>
          <p:nvPr/>
        </p:nvSpPr>
        <p:spPr>
          <a:xfrm>
            <a:off x="2237512" y="1990979"/>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Data warehouses</a:t>
            </a:r>
            <a:endParaRPr lang="en-US" sz="1200" dirty="0"/>
          </a:p>
        </p:txBody>
      </p:sp>
      <p:sp>
        <p:nvSpPr>
          <p:cNvPr id="112" name="Freeform 248">
            <a:extLst>
              <a:ext uri="{FF2B5EF4-FFF2-40B4-BE49-F238E27FC236}">
                <a16:creationId xmlns:a16="http://schemas.microsoft.com/office/drawing/2014/main" id="{6241EFFF-1897-184C-A737-951C8234FC42}"/>
              </a:ext>
            </a:extLst>
          </p:cNvPr>
          <p:cNvSpPr/>
          <p:nvPr/>
        </p:nvSpPr>
        <p:spPr>
          <a:xfrm>
            <a:off x="5868307" y="1990979"/>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Third party data</a:t>
            </a:r>
            <a:endParaRPr lang="en-US" sz="1200" dirty="0"/>
          </a:p>
        </p:txBody>
      </p:sp>
      <p:sp>
        <p:nvSpPr>
          <p:cNvPr id="113" name="Freeform 248">
            <a:extLst>
              <a:ext uri="{FF2B5EF4-FFF2-40B4-BE49-F238E27FC236}">
                <a16:creationId xmlns:a16="http://schemas.microsoft.com/office/drawing/2014/main" id="{CC229630-3C1C-E049-AA3D-4BA648658FD5}"/>
              </a:ext>
            </a:extLst>
          </p:cNvPr>
          <p:cNvSpPr/>
          <p:nvPr/>
        </p:nvSpPr>
        <p:spPr>
          <a:xfrm>
            <a:off x="5868307" y="910605"/>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Cloud data</a:t>
            </a:r>
            <a:endParaRPr lang="en-US" sz="1200" dirty="0"/>
          </a:p>
        </p:txBody>
      </p:sp>
      <p:cxnSp>
        <p:nvCxnSpPr>
          <p:cNvPr id="114" name="Straight Arrow Connector 113">
            <a:extLst>
              <a:ext uri="{FF2B5EF4-FFF2-40B4-BE49-F238E27FC236}">
                <a16:creationId xmlns:a16="http://schemas.microsoft.com/office/drawing/2014/main" id="{04D45E18-0939-A541-AA32-7E46575D77F7}"/>
              </a:ext>
            </a:extLst>
          </p:cNvPr>
          <p:cNvCxnSpPr>
            <a:cxnSpLocks/>
          </p:cNvCxnSpPr>
          <p:nvPr/>
        </p:nvCxnSpPr>
        <p:spPr>
          <a:xfrm flipH="1">
            <a:off x="3343012" y="1479356"/>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 4683">
            <a:extLst>
              <a:ext uri="{FF2B5EF4-FFF2-40B4-BE49-F238E27FC236}">
                <a16:creationId xmlns:a16="http://schemas.microsoft.com/office/drawing/2014/main" id="{91B6D9A5-6D67-6644-B557-FEF72D0B5139}"/>
              </a:ext>
            </a:extLst>
          </p:cNvPr>
          <p:cNvSpPr txBox="1"/>
          <p:nvPr/>
        </p:nvSpPr>
        <p:spPr>
          <a:xfrm>
            <a:off x="1326732" y="780056"/>
            <a:ext cx="673847" cy="148613"/>
          </a:xfrm>
          <a:prstGeom prst="rect">
            <a:avLst/>
          </a:prstGeom>
          <a:noFill/>
        </p:spPr>
        <p:txBody>
          <a:bodyPr wrap="square" lIns="20250" tIns="10125" rIns="20250" bIns="10125" rtlCol="0" anchor="ctr"/>
          <a:lstStyle/>
          <a:p>
            <a:pPr algn="r"/>
            <a:r>
              <a:rPr lang="en-US" sz="900" dirty="0"/>
              <a:t>Streaming</a:t>
            </a:r>
            <a:endParaRPr sz="900" dirty="0"/>
          </a:p>
        </p:txBody>
      </p:sp>
      <p:sp>
        <p:nvSpPr>
          <p:cNvPr id="124" name="Text 4684">
            <a:extLst>
              <a:ext uri="{FF2B5EF4-FFF2-40B4-BE49-F238E27FC236}">
                <a16:creationId xmlns:a16="http://schemas.microsoft.com/office/drawing/2014/main" id="{7D4B7F47-1B89-094C-B05C-58A6D77B3CAA}"/>
              </a:ext>
            </a:extLst>
          </p:cNvPr>
          <p:cNvSpPr txBox="1"/>
          <p:nvPr/>
        </p:nvSpPr>
        <p:spPr>
          <a:xfrm>
            <a:off x="1218050" y="1048946"/>
            <a:ext cx="782529" cy="220019"/>
          </a:xfrm>
          <a:prstGeom prst="rect">
            <a:avLst/>
          </a:prstGeom>
          <a:noFill/>
        </p:spPr>
        <p:txBody>
          <a:bodyPr wrap="square" lIns="20250" tIns="10125" rIns="20250" bIns="10125" rtlCol="0" anchor="ctr"/>
          <a:lstStyle/>
          <a:p>
            <a:pPr algn="r"/>
            <a:r>
              <a:rPr lang="en-US" sz="900" dirty="0"/>
              <a:t>Unstructured</a:t>
            </a:r>
            <a:endParaRPr sz="900" dirty="0"/>
          </a:p>
        </p:txBody>
      </p:sp>
      <p:sp>
        <p:nvSpPr>
          <p:cNvPr id="125" name="Text 4685">
            <a:extLst>
              <a:ext uri="{FF2B5EF4-FFF2-40B4-BE49-F238E27FC236}">
                <a16:creationId xmlns:a16="http://schemas.microsoft.com/office/drawing/2014/main" id="{AC747869-59D6-C345-B6B6-15E67E23B73D}"/>
              </a:ext>
            </a:extLst>
          </p:cNvPr>
          <p:cNvSpPr txBox="1"/>
          <p:nvPr/>
        </p:nvSpPr>
        <p:spPr>
          <a:xfrm>
            <a:off x="1328662" y="1370558"/>
            <a:ext cx="671917" cy="149763"/>
          </a:xfrm>
          <a:prstGeom prst="rect">
            <a:avLst/>
          </a:prstGeom>
          <a:noFill/>
        </p:spPr>
        <p:txBody>
          <a:bodyPr wrap="square" lIns="20250" tIns="10125" rIns="20250" bIns="10125" rtlCol="0" anchor="ctr"/>
          <a:lstStyle/>
          <a:p>
            <a:pPr algn="r"/>
            <a:r>
              <a:rPr lang="en-US" sz="900" dirty="0"/>
              <a:t>Social</a:t>
            </a:r>
            <a:endParaRPr sz="900" dirty="0"/>
          </a:p>
        </p:txBody>
      </p:sp>
      <p:cxnSp>
        <p:nvCxnSpPr>
          <p:cNvPr id="76" name="Straight Connector 75">
            <a:extLst>
              <a:ext uri="{FF2B5EF4-FFF2-40B4-BE49-F238E27FC236}">
                <a16:creationId xmlns:a16="http://schemas.microsoft.com/office/drawing/2014/main" id="{FB802A63-BB1E-B249-848E-5222103725E1}"/>
              </a:ext>
            </a:extLst>
          </p:cNvPr>
          <p:cNvCxnSpPr>
            <a:cxnSpLocks/>
          </p:cNvCxnSpPr>
          <p:nvPr/>
        </p:nvCxnSpPr>
        <p:spPr>
          <a:xfrm>
            <a:off x="584200" y="2060827"/>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0799135-6302-A944-AB0A-96417DF75C54}"/>
              </a:ext>
            </a:extLst>
          </p:cNvPr>
          <p:cNvCxnSpPr>
            <a:cxnSpLocks/>
          </p:cNvCxnSpPr>
          <p:nvPr/>
        </p:nvCxnSpPr>
        <p:spPr>
          <a:xfrm>
            <a:off x="7029450" y="15528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FF0BD583-8959-FA4D-B66B-E48CAB7B13BD}"/>
              </a:ext>
            </a:extLst>
          </p:cNvPr>
          <p:cNvCxnSpPr>
            <a:cxnSpLocks/>
          </p:cNvCxnSpPr>
          <p:nvPr/>
        </p:nvCxnSpPr>
        <p:spPr>
          <a:xfrm>
            <a:off x="7029450" y="12797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0891D48-D565-3646-BA1D-7DE0F1E76D46}"/>
              </a:ext>
            </a:extLst>
          </p:cNvPr>
          <p:cNvCxnSpPr>
            <a:cxnSpLocks/>
          </p:cNvCxnSpPr>
          <p:nvPr/>
        </p:nvCxnSpPr>
        <p:spPr>
          <a:xfrm>
            <a:off x="7029450" y="9622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BBD33C18-9AFA-A648-A7C7-BA9663EC2CFE}"/>
              </a:ext>
            </a:extLst>
          </p:cNvPr>
          <p:cNvCxnSpPr>
            <a:cxnSpLocks/>
          </p:cNvCxnSpPr>
          <p:nvPr/>
        </p:nvCxnSpPr>
        <p:spPr>
          <a:xfrm>
            <a:off x="7029450" y="264981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3F1D1D25-F1F7-9C47-BC55-9F96B52D22DC}"/>
              </a:ext>
            </a:extLst>
          </p:cNvPr>
          <p:cNvCxnSpPr>
            <a:cxnSpLocks/>
          </p:cNvCxnSpPr>
          <p:nvPr/>
        </p:nvCxnSpPr>
        <p:spPr>
          <a:xfrm>
            <a:off x="7029450" y="237676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DB94AA07-6DDA-AB4D-8771-8BF1CDE3C21D}"/>
              </a:ext>
            </a:extLst>
          </p:cNvPr>
          <p:cNvCxnSpPr>
            <a:cxnSpLocks/>
          </p:cNvCxnSpPr>
          <p:nvPr/>
        </p:nvCxnSpPr>
        <p:spPr>
          <a:xfrm>
            <a:off x="7029450" y="205926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0" name="Freeform 248">
            <a:extLst>
              <a:ext uri="{FF2B5EF4-FFF2-40B4-BE49-F238E27FC236}">
                <a16:creationId xmlns:a16="http://schemas.microsoft.com/office/drawing/2014/main" id="{CCA4CD4D-DC05-AA45-AF19-BFC4840054DB}"/>
              </a:ext>
            </a:extLst>
          </p:cNvPr>
          <p:cNvSpPr/>
          <p:nvPr/>
        </p:nvSpPr>
        <p:spPr>
          <a:xfrm>
            <a:off x="3689645" y="2668545"/>
            <a:ext cx="1762197" cy="1752601"/>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Machine learning</a:t>
            </a:r>
          </a:p>
        </p:txBody>
      </p:sp>
      <p:sp>
        <p:nvSpPr>
          <p:cNvPr id="141" name="Freeform 248">
            <a:extLst>
              <a:ext uri="{FF2B5EF4-FFF2-40B4-BE49-F238E27FC236}">
                <a16:creationId xmlns:a16="http://schemas.microsoft.com/office/drawing/2014/main" id="{45D6F9AF-92D4-594E-BA2B-9906F4688125}"/>
              </a:ext>
            </a:extLst>
          </p:cNvPr>
          <p:cNvSpPr/>
          <p:nvPr/>
        </p:nvSpPr>
        <p:spPr>
          <a:xfrm>
            <a:off x="3836214" y="2986046"/>
            <a:ext cx="1481592" cy="1333499"/>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Analytics</a:t>
            </a:r>
          </a:p>
        </p:txBody>
      </p:sp>
      <p:sp>
        <p:nvSpPr>
          <p:cNvPr id="142" name="Freeform 248">
            <a:extLst>
              <a:ext uri="{FF2B5EF4-FFF2-40B4-BE49-F238E27FC236}">
                <a16:creationId xmlns:a16="http://schemas.microsoft.com/office/drawing/2014/main" id="{FF03FF81-8843-3A4A-8E82-E67024B9A02A}"/>
              </a:ext>
            </a:extLst>
          </p:cNvPr>
          <p:cNvSpPr/>
          <p:nvPr/>
        </p:nvSpPr>
        <p:spPr>
          <a:xfrm>
            <a:off x="3988946" y="3303545"/>
            <a:ext cx="1189188" cy="927101"/>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Reporting</a:t>
            </a:r>
          </a:p>
        </p:txBody>
      </p:sp>
      <p:sp>
        <p:nvSpPr>
          <p:cNvPr id="143" name="Freeform 248">
            <a:extLst>
              <a:ext uri="{FF2B5EF4-FFF2-40B4-BE49-F238E27FC236}">
                <a16:creationId xmlns:a16="http://schemas.microsoft.com/office/drawing/2014/main" id="{1A25CE4E-01A1-4943-94A4-AC000662EC2B}"/>
              </a:ext>
            </a:extLst>
          </p:cNvPr>
          <p:cNvSpPr/>
          <p:nvPr/>
        </p:nvSpPr>
        <p:spPr>
          <a:xfrm>
            <a:off x="4112984" y="3627398"/>
            <a:ext cx="951720" cy="514350"/>
          </a:xfrm>
          <a:prstGeom prst="rect">
            <a:avLst/>
          </a:prstGeom>
          <a:solidFill>
            <a:schemeClr val="accent3"/>
          </a:solidFill>
          <a:ln w="7600" cap="flat">
            <a:solidFill>
              <a:schemeClr val="lt1">
                <a:hueOff val="0"/>
                <a:satOff val="0"/>
                <a:lumOff val="0"/>
              </a:schemeClr>
            </a:solidFill>
            <a:bevel/>
          </a:ln>
          <a:effectLst/>
        </p:spPr>
        <p:txBody>
          <a:bodyPr lIns="0" tIns="34290" rIns="0" bIns="34290" anchor="ctr"/>
          <a:lstStyle/>
          <a:p>
            <a:pPr algn="ctr"/>
            <a:r>
              <a:rPr lang="en-US" sz="1200" dirty="0">
                <a:solidFill>
                  <a:schemeClr val="bg1"/>
                </a:solidFill>
              </a:rPr>
              <a:t>Business</a:t>
            </a:r>
          </a:p>
          <a:p>
            <a:pPr algn="ctr"/>
            <a:r>
              <a:rPr lang="en-US" sz="1200" dirty="0">
                <a:solidFill>
                  <a:schemeClr val="bg1"/>
                </a:solidFill>
              </a:rPr>
              <a:t>intelligence</a:t>
            </a:r>
          </a:p>
        </p:txBody>
      </p:sp>
      <p:sp>
        <p:nvSpPr>
          <p:cNvPr id="44" name="Title 1">
            <a:extLst>
              <a:ext uri="{FF2B5EF4-FFF2-40B4-BE49-F238E27FC236}">
                <a16:creationId xmlns:a16="http://schemas.microsoft.com/office/drawing/2014/main" id="{8CFD33CD-6BE5-409B-9E16-3D3608264EE9}"/>
              </a:ext>
            </a:extLst>
          </p:cNvPr>
          <p:cNvSpPr>
            <a:spLocks noGrp="1"/>
          </p:cNvSpPr>
          <p:nvPr>
            <p:ph type="title"/>
          </p:nvPr>
        </p:nvSpPr>
        <p:spPr>
          <a:xfrm>
            <a:off x="628650" y="121447"/>
            <a:ext cx="7886700" cy="697703"/>
          </a:xfrm>
        </p:spPr>
        <p:txBody>
          <a:bodyPr>
            <a:normAutofit/>
          </a:bodyPr>
          <a:lstStyle/>
          <a:p>
            <a:pPr algn="ctr"/>
            <a:r>
              <a:rPr lang="en-US" sz="2800" dirty="0"/>
              <a:t>Technology ecosystems: Putting it all together</a:t>
            </a:r>
          </a:p>
        </p:txBody>
      </p:sp>
    </p:spTree>
    <p:extLst>
      <p:ext uri="{BB962C8B-B14F-4D97-AF65-F5344CB8AC3E}">
        <p14:creationId xmlns:p14="http://schemas.microsoft.com/office/powerpoint/2010/main" val="6958017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CERN Server 03.jpg"/>
          <p:cNvPicPr>
            <a:picLocks noChangeAspect="1" noChangeArrowheads="1"/>
          </p:cNvPicPr>
          <p:nvPr/>
        </p:nvPicPr>
        <p:blipFill rotWithShape="1">
          <a:blip r:embed="rId3">
            <a:extLst>
              <a:ext uri="{28A0092B-C50C-407E-A947-70E740481C1C}">
                <a14:useLocalDpi xmlns:a14="http://schemas.microsoft.com/office/drawing/2010/main" val="0"/>
              </a:ext>
            </a:extLst>
          </a:blip>
          <a:srcRect t="25883" b="-780"/>
          <a:stretch/>
        </p:blipFill>
        <p:spPr bwMode="auto">
          <a:xfrm>
            <a:off x="-19422" y="0"/>
            <a:ext cx="9163422"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7: Python </a:t>
            </a:r>
            <a:r>
              <a:rPr lang="fr-FR" sz="3200" dirty="0" err="1">
                <a:solidFill>
                  <a:srgbClr val="AF1775"/>
                </a:solidFill>
              </a:rPr>
              <a:t>Examples</a:t>
            </a:r>
            <a:endParaRPr lang="en-US" sz="3200" dirty="0">
              <a:solidFill>
                <a:srgbClr val="AF1775"/>
              </a:solidFill>
            </a:endParaRPr>
          </a:p>
        </p:txBody>
      </p:sp>
    </p:spTree>
    <p:extLst>
      <p:ext uri="{BB962C8B-B14F-4D97-AF65-F5344CB8AC3E}">
        <p14:creationId xmlns:p14="http://schemas.microsoft.com/office/powerpoint/2010/main" val="16390398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666750"/>
            <a:ext cx="7886700" cy="869154"/>
          </a:xfrm>
        </p:spPr>
        <p:txBody>
          <a:bodyPr>
            <a:normAutofit/>
          </a:bodyPr>
          <a:lstStyle/>
          <a:p>
            <a:r>
              <a:rPr lang="en-US" sz="2800" dirty="0">
                <a:hlinkClick r:id="rId3"/>
              </a:rPr>
              <a:t>https://github.com/shekhar2010us/ai-ainomy</a:t>
            </a:r>
            <a:endParaRPr lang="en-US" sz="2800" dirty="0"/>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304800" y="1504950"/>
            <a:ext cx="4324350" cy="2788446"/>
          </a:xfrm>
        </p:spPr>
        <p:txBody>
          <a:bodyPr>
            <a:normAutofit/>
          </a:bodyPr>
          <a:lstStyle/>
          <a:p>
            <a:pPr marL="457200" lvl="1" indent="0">
              <a:lnSpc>
                <a:spcPts val="3000"/>
              </a:lnSpc>
              <a:spcBef>
                <a:spcPts val="0"/>
              </a:spcBef>
              <a:buNone/>
            </a:pPr>
            <a:r>
              <a:rPr lang="en-US" sz="2400" b="0" dirty="0"/>
              <a:t>Examples for</a:t>
            </a:r>
          </a:p>
          <a:p>
            <a:pPr lvl="1">
              <a:lnSpc>
                <a:spcPts val="3000"/>
              </a:lnSpc>
              <a:spcBef>
                <a:spcPts val="0"/>
              </a:spcBef>
            </a:pPr>
            <a:r>
              <a:rPr lang="en-US" sz="2400" b="0" dirty="0"/>
              <a:t>Linear Regression</a:t>
            </a:r>
          </a:p>
          <a:p>
            <a:pPr lvl="1">
              <a:lnSpc>
                <a:spcPts val="3000"/>
              </a:lnSpc>
              <a:spcBef>
                <a:spcPts val="0"/>
              </a:spcBef>
            </a:pPr>
            <a:r>
              <a:rPr lang="en-US" sz="2400" b="0" dirty="0"/>
              <a:t>Classification</a:t>
            </a:r>
          </a:p>
          <a:p>
            <a:pPr lvl="1">
              <a:lnSpc>
                <a:spcPts val="3000"/>
              </a:lnSpc>
              <a:spcBef>
                <a:spcPts val="0"/>
              </a:spcBef>
            </a:pPr>
            <a:r>
              <a:rPr lang="en-US" sz="2400" b="0" dirty="0"/>
              <a:t>Clustering</a:t>
            </a:r>
          </a:p>
          <a:p>
            <a:pPr lvl="1">
              <a:lnSpc>
                <a:spcPts val="3000"/>
              </a:lnSpc>
              <a:spcBef>
                <a:spcPts val="0"/>
              </a:spcBef>
            </a:pPr>
            <a:r>
              <a:rPr lang="en-US" sz="2400" b="0" dirty="0"/>
              <a:t>Recommender System</a:t>
            </a:r>
          </a:p>
        </p:txBody>
      </p:sp>
      <p:sp>
        <p:nvSpPr>
          <p:cNvPr id="5" name="Content Placeholder 2">
            <a:extLst>
              <a:ext uri="{FF2B5EF4-FFF2-40B4-BE49-F238E27FC236}">
                <a16:creationId xmlns:a16="http://schemas.microsoft.com/office/drawing/2014/main" id="{F237FDFC-EE23-2440-B830-67E8824CCD37}"/>
              </a:ext>
            </a:extLst>
          </p:cNvPr>
          <p:cNvSpPr txBox="1">
            <a:spLocks/>
          </p:cNvSpPr>
          <p:nvPr/>
        </p:nvSpPr>
        <p:spPr>
          <a:xfrm>
            <a:off x="4785237" y="1504950"/>
            <a:ext cx="4324350" cy="2788446"/>
          </a:xfrm>
          <a:prstGeom prst="rect">
            <a:avLst/>
          </a:prstGeom>
        </p:spPr>
        <p:txBody>
          <a:bodyPr vert="horz" lIns="91440" tIns="45720" rIns="91440" bIns="45720" rtlCol="0">
            <a:normAutofit fontScale="85000"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ts val="3000"/>
              </a:lnSpc>
              <a:spcBef>
                <a:spcPts val="0"/>
              </a:spcBef>
              <a:spcAft>
                <a:spcPts val="0"/>
              </a:spcAft>
              <a:buFont typeface="Wingdings" panose="05000000000000000000" pitchFamily="2" charset="2"/>
              <a:buNone/>
            </a:pPr>
            <a:r>
              <a:rPr lang="en-US" sz="2400" b="0" dirty="0"/>
              <a:t>Pre-requisites</a:t>
            </a:r>
          </a:p>
          <a:p>
            <a:pPr lvl="1">
              <a:lnSpc>
                <a:spcPts val="3000"/>
              </a:lnSpc>
              <a:spcBef>
                <a:spcPts val="0"/>
              </a:spcBef>
              <a:spcAft>
                <a:spcPts val="0"/>
              </a:spcAft>
            </a:pPr>
            <a:r>
              <a:rPr lang="en-US" sz="2400" b="0" dirty="0"/>
              <a:t>Python3</a:t>
            </a:r>
          </a:p>
          <a:p>
            <a:pPr lvl="1">
              <a:lnSpc>
                <a:spcPts val="3000"/>
              </a:lnSpc>
              <a:spcBef>
                <a:spcPts val="0"/>
              </a:spcBef>
              <a:spcAft>
                <a:spcPts val="0"/>
              </a:spcAft>
            </a:pPr>
            <a:r>
              <a:rPr lang="en-US" sz="2400" b="0" dirty="0"/>
              <a:t>Preferably Anaconda</a:t>
            </a:r>
          </a:p>
          <a:p>
            <a:pPr lvl="1">
              <a:lnSpc>
                <a:spcPts val="3000"/>
              </a:lnSpc>
              <a:spcBef>
                <a:spcPts val="0"/>
              </a:spcBef>
              <a:spcAft>
                <a:spcPts val="0"/>
              </a:spcAft>
            </a:pPr>
            <a:r>
              <a:rPr lang="en-US" sz="2400" b="0" dirty="0"/>
              <a:t>Jupyter Notebook</a:t>
            </a:r>
          </a:p>
          <a:p>
            <a:pPr lvl="1">
              <a:lnSpc>
                <a:spcPts val="3000"/>
              </a:lnSpc>
              <a:spcBef>
                <a:spcPts val="0"/>
              </a:spcBef>
              <a:spcAft>
                <a:spcPts val="0"/>
              </a:spcAft>
            </a:pPr>
            <a:r>
              <a:rPr lang="en-US" sz="2400" b="0" dirty="0"/>
              <a:t>Pip</a:t>
            </a:r>
          </a:p>
          <a:p>
            <a:pPr lvl="1">
              <a:lnSpc>
                <a:spcPts val="3000"/>
              </a:lnSpc>
              <a:spcBef>
                <a:spcPts val="0"/>
              </a:spcBef>
              <a:spcAft>
                <a:spcPts val="0"/>
              </a:spcAft>
            </a:pPr>
            <a:r>
              <a:rPr lang="en-US" sz="2400" b="0" dirty="0"/>
              <a:t>Libraries – Matplotlib, </a:t>
            </a:r>
            <a:r>
              <a:rPr lang="en-US" sz="2400" b="0" dirty="0" err="1"/>
              <a:t>numpy</a:t>
            </a:r>
            <a:r>
              <a:rPr lang="en-US" sz="2400" b="0" dirty="0"/>
              <a:t>, </a:t>
            </a:r>
            <a:r>
              <a:rPr lang="en-US" sz="2400" b="0" dirty="0" err="1"/>
              <a:t>scipy</a:t>
            </a:r>
            <a:r>
              <a:rPr lang="en-US" sz="2400" b="0" dirty="0"/>
              <a:t>, sklearn, seaborn, pandas</a:t>
            </a:r>
          </a:p>
        </p:txBody>
      </p:sp>
    </p:spTree>
    <p:extLst>
      <p:ext uri="{BB962C8B-B14F-4D97-AF65-F5344CB8AC3E}">
        <p14:creationId xmlns:p14="http://schemas.microsoft.com/office/powerpoint/2010/main" val="939008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304800" y="209550"/>
            <a:ext cx="7886700" cy="869154"/>
          </a:xfrm>
        </p:spPr>
        <p:txBody>
          <a:bodyPr>
            <a:normAutofit/>
          </a:bodyPr>
          <a:lstStyle/>
          <a:p>
            <a:r>
              <a:rPr lang="en-US" sz="2800" dirty="0"/>
              <a:t>Run Examples</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457200" y="1047750"/>
            <a:ext cx="7543800" cy="3200400"/>
          </a:xfrm>
        </p:spPr>
        <p:txBody>
          <a:bodyPr>
            <a:normAutofit/>
          </a:bodyPr>
          <a:lstStyle/>
          <a:p>
            <a:pPr marL="457200" lvl="1" indent="0">
              <a:lnSpc>
                <a:spcPts val="3000"/>
              </a:lnSpc>
              <a:spcBef>
                <a:spcPts val="0"/>
              </a:spcBef>
              <a:buNone/>
            </a:pPr>
            <a:r>
              <a:rPr lang="en-US" sz="2400" b="0" dirty="0"/>
              <a:t>After pre-requisites</a:t>
            </a:r>
          </a:p>
          <a:p>
            <a:pPr lvl="1">
              <a:lnSpc>
                <a:spcPts val="3000"/>
              </a:lnSpc>
              <a:spcBef>
                <a:spcPts val="0"/>
              </a:spcBef>
            </a:pPr>
            <a:r>
              <a:rPr lang="en-US" sz="2400" b="0" dirty="0"/>
              <a:t>Run command: </a:t>
            </a:r>
            <a:r>
              <a:rPr lang="en-US" sz="2400" dirty="0"/>
              <a:t>Jupyter notebook </a:t>
            </a:r>
            <a:r>
              <a:rPr lang="en-US" sz="2400" b="0" dirty="0"/>
              <a:t>(to open Jupyter)</a:t>
            </a:r>
          </a:p>
          <a:p>
            <a:pPr lvl="1">
              <a:lnSpc>
                <a:spcPts val="3000"/>
              </a:lnSpc>
              <a:spcBef>
                <a:spcPts val="0"/>
              </a:spcBef>
            </a:pPr>
            <a:r>
              <a:rPr lang="en-US" sz="2400" b="0" dirty="0"/>
              <a:t>All data in project/data/*</a:t>
            </a:r>
          </a:p>
          <a:p>
            <a:pPr lvl="1">
              <a:lnSpc>
                <a:spcPts val="3000"/>
              </a:lnSpc>
              <a:spcBef>
                <a:spcPts val="0"/>
              </a:spcBef>
            </a:pPr>
            <a:r>
              <a:rPr lang="en-US" sz="2400" b="0" dirty="0"/>
              <a:t>All code in project/notebook/*.</a:t>
            </a:r>
            <a:r>
              <a:rPr lang="en-US" sz="2400" b="0" dirty="0" err="1"/>
              <a:t>ipynb</a:t>
            </a:r>
            <a:endParaRPr lang="en-US" sz="2400" b="0" dirty="0"/>
          </a:p>
          <a:p>
            <a:pPr lvl="1">
              <a:lnSpc>
                <a:spcPts val="3000"/>
              </a:lnSpc>
              <a:spcBef>
                <a:spcPts val="0"/>
              </a:spcBef>
            </a:pPr>
            <a:r>
              <a:rPr lang="en-US" sz="2400" b="0" dirty="0"/>
              <a:t>Run *.</a:t>
            </a:r>
            <a:r>
              <a:rPr lang="en-US" sz="2400" b="0" dirty="0" err="1"/>
              <a:t>ipynb</a:t>
            </a:r>
            <a:r>
              <a:rPr lang="en-US" sz="2400" b="0" dirty="0"/>
              <a:t> one by one</a:t>
            </a:r>
          </a:p>
        </p:txBody>
      </p:sp>
    </p:spTree>
    <p:extLst>
      <p:ext uri="{BB962C8B-B14F-4D97-AF65-F5344CB8AC3E}">
        <p14:creationId xmlns:p14="http://schemas.microsoft.com/office/powerpoint/2010/main" val="1356904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200150"/>
            <a:ext cx="7886700" cy="869154"/>
          </a:xfrm>
        </p:spPr>
        <p:txBody>
          <a:bodyPr>
            <a:normAutofit/>
          </a:bodyPr>
          <a:lstStyle/>
          <a:p>
            <a:pPr algn="ctr"/>
            <a:r>
              <a:rPr lang="en-US" sz="4400" dirty="0"/>
              <a:t>Thank you for your time!</a:t>
            </a:r>
          </a:p>
        </p:txBody>
      </p:sp>
      <p:sp>
        <p:nvSpPr>
          <p:cNvPr id="3" name="Content Placeholder 2"/>
          <p:cNvSpPr>
            <a:spLocks noGrp="1"/>
          </p:cNvSpPr>
          <p:nvPr>
            <p:ph idx="1"/>
          </p:nvPr>
        </p:nvSpPr>
        <p:spPr>
          <a:xfrm>
            <a:off x="628650" y="2190750"/>
            <a:ext cx="7886700" cy="2441972"/>
          </a:xfrm>
        </p:spPr>
        <p:txBody>
          <a:bodyPr>
            <a:normAutofit/>
          </a:bodyPr>
          <a:lstStyle/>
          <a:p>
            <a:pPr marL="0" indent="0">
              <a:buNone/>
            </a:pPr>
            <a:r>
              <a:rPr lang="en-US" sz="2400" b="0" dirty="0"/>
              <a:t>Please take a moment to give us your feedback on the class using the participant evaluation link.</a:t>
            </a:r>
          </a:p>
          <a:p>
            <a:pPr marL="0" indent="0">
              <a:buNone/>
            </a:pPr>
            <a:endParaRPr lang="en-US" sz="2400" b="0" dirty="0"/>
          </a:p>
          <a:p>
            <a:pPr marL="0" indent="0">
              <a:buNone/>
            </a:pPr>
            <a:r>
              <a:rPr lang="en-US" sz="2400" dirty="0"/>
              <a:t>We hope you will turn to ASPE for any future learning needs on how to put emergent technologies to practical use!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0" y="514350"/>
            <a:ext cx="2478029" cy="640081"/>
          </a:xfrm>
          <a:prstGeom prst="rect">
            <a:avLst/>
          </a:prstGeom>
        </p:spPr>
      </p:pic>
    </p:spTree>
    <p:extLst>
      <p:ext uri="{BB962C8B-B14F-4D97-AF65-F5344CB8AC3E}">
        <p14:creationId xmlns:p14="http://schemas.microsoft.com/office/powerpoint/2010/main" val="294662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Artificial Intelligence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a:bodyPr>
          <a:lstStyle/>
          <a:p>
            <a:pPr marL="0" indent="0">
              <a:buNone/>
            </a:pPr>
            <a:r>
              <a:rPr lang="en-US" sz="2000" b="0" dirty="0"/>
              <a:t>An intelligent agent that perceives its environment and makes decisions to maximize chances of achieving it’s goal.</a:t>
            </a:r>
          </a:p>
          <a:p>
            <a:pPr marL="0" indent="0">
              <a:buNone/>
            </a:pPr>
            <a:endParaRPr lang="en-US" sz="2000" b="0" dirty="0"/>
          </a:p>
          <a:p>
            <a:pPr marL="0" indent="0">
              <a:buNone/>
            </a:pPr>
            <a:r>
              <a:rPr lang="en-US" sz="2000" dirty="0"/>
              <a:t>3 Types of AI:</a:t>
            </a:r>
          </a:p>
          <a:p>
            <a:pPr marL="0" indent="0">
              <a:buNone/>
            </a:pPr>
            <a:endParaRPr lang="en-US" sz="2000" b="0" dirty="0"/>
          </a:p>
          <a:p>
            <a:r>
              <a:rPr lang="en-US" sz="2000" b="0" dirty="0"/>
              <a:t>Artificial Narrow Intelligence</a:t>
            </a:r>
          </a:p>
          <a:p>
            <a:r>
              <a:rPr lang="en-US" sz="2000" b="0" dirty="0"/>
              <a:t>Artificial General Intelligence(strong AGI)</a:t>
            </a:r>
          </a:p>
          <a:p>
            <a:r>
              <a:rPr lang="en-US" sz="2000" b="0" dirty="0"/>
              <a:t>Artificial Super Intelligence</a:t>
            </a:r>
          </a:p>
          <a:p>
            <a:endParaRPr lang="en-US" sz="4000" dirty="0"/>
          </a:p>
        </p:txBody>
      </p:sp>
      <p:sp>
        <p:nvSpPr>
          <p:cNvPr id="4" name="Oval 3"/>
          <p:cNvSpPr/>
          <p:nvPr/>
        </p:nvSpPr>
        <p:spPr>
          <a:xfrm>
            <a:off x="381000" y="3028950"/>
            <a:ext cx="59436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rot="20822327">
            <a:off x="5007075" y="1744669"/>
            <a:ext cx="3778049" cy="2270293"/>
          </a:xfrm>
          <a:prstGeom prst="rect">
            <a:avLst/>
          </a:prstGeom>
        </p:spPr>
        <p:txBody>
          <a:bodyPr>
            <a:noAutofit/>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ctr">
              <a:buNone/>
            </a:pPr>
            <a:r>
              <a:rPr lang="en-US" b="1" dirty="0">
                <a:solidFill>
                  <a:srgbClr val="FF0000"/>
                </a:solidFill>
                <a:latin typeface="MV Boli" pitchFamily="2" charset="0"/>
                <a:cs typeface="MV Boli" pitchFamily="2" charset="0"/>
              </a:rPr>
              <a:t>Let’s get these out of the way first</a:t>
            </a:r>
          </a:p>
        </p:txBody>
      </p:sp>
    </p:spTree>
    <p:extLst>
      <p:ext uri="{BB962C8B-B14F-4D97-AF65-F5344CB8AC3E}">
        <p14:creationId xmlns:p14="http://schemas.microsoft.com/office/powerpoint/2010/main" val="319473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46E59-6E88-1F44-801B-787DFED5677D}"/>
              </a:ext>
            </a:extLst>
          </p:cNvPr>
          <p:cNvSpPr>
            <a:spLocks noGrp="1"/>
          </p:cNvSpPr>
          <p:nvPr>
            <p:ph idx="1"/>
          </p:nvPr>
        </p:nvSpPr>
        <p:spPr/>
        <p:txBody>
          <a:bodyPr/>
          <a:lstStyle/>
          <a:p>
            <a:pPr marL="0" indent="0">
              <a:buNone/>
            </a:pPr>
            <a:r>
              <a:rPr lang="en-US" dirty="0"/>
              <a:t> </a:t>
            </a:r>
          </a:p>
        </p:txBody>
      </p:sp>
      <p:pic>
        <p:nvPicPr>
          <p:cNvPr id="5" name="Picture 1" descr="/var/folders/h7/n1cxv0n54vx_bxs4_5sq0sj80000gn/T/com.microsoft.Powerpoint/WebArchiveCopyPasteTempFiles/p4060">
            <a:extLst>
              <a:ext uri="{FF2B5EF4-FFF2-40B4-BE49-F238E27FC236}">
                <a16:creationId xmlns:a16="http://schemas.microsoft.com/office/drawing/2014/main" id="{9543CC8E-FEB4-0545-AE8A-014ED03545D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438150"/>
            <a:ext cx="8082499" cy="3722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69ED-755C-4047-82E6-479741A176ED}"/>
              </a:ext>
            </a:extLst>
          </p:cNvPr>
          <p:cNvSpPr>
            <a:spLocks noGrp="1"/>
          </p:cNvSpPr>
          <p:nvPr>
            <p:ph type="title"/>
          </p:nvPr>
        </p:nvSpPr>
        <p:spPr>
          <a:xfrm>
            <a:off x="628650" y="102396"/>
            <a:ext cx="7886700" cy="869154"/>
          </a:xfrm>
        </p:spPr>
        <p:txBody>
          <a:bodyPr/>
          <a:lstStyle/>
          <a:p>
            <a:r>
              <a:rPr lang="en-US" dirty="0"/>
              <a:t>Levels of Algorithmic Sophistication</a:t>
            </a:r>
          </a:p>
        </p:txBody>
      </p:sp>
      <p:pic>
        <p:nvPicPr>
          <p:cNvPr id="5122" name="Picture 2" descr="Related image">
            <a:extLst>
              <a:ext uri="{FF2B5EF4-FFF2-40B4-BE49-F238E27FC236}">
                <a16:creationId xmlns:a16="http://schemas.microsoft.com/office/drawing/2014/main" id="{441AF15F-18F8-4C5E-A2A0-1C9612EB39F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5000" y="971550"/>
            <a:ext cx="5105400" cy="3368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AI Today…</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lnSpcReduction="10000"/>
          </a:bodyPr>
          <a:lstStyle/>
          <a:p>
            <a:pPr marL="0" indent="0">
              <a:lnSpc>
                <a:spcPct val="150000"/>
              </a:lnSpc>
              <a:buNone/>
            </a:pPr>
            <a:r>
              <a:rPr lang="en-US" sz="2000" b="0" dirty="0"/>
              <a:t>Many organizations want to deploy AI but do not have enough, or consistent, or strategically structured enterprise data architecture to do so. Microsoft explained that many orgs simply don’t have the historical data in place in order for AI algorithms to learn enough to be useful. For instance – one company wanted to use AI to predict future failures in their system, but they did not have data on past failures in order to train their AI solution.</a:t>
            </a:r>
          </a:p>
        </p:txBody>
      </p:sp>
    </p:spTree>
    <p:extLst>
      <p:ext uri="{BB962C8B-B14F-4D97-AF65-F5344CB8AC3E}">
        <p14:creationId xmlns:p14="http://schemas.microsoft.com/office/powerpoint/2010/main" val="1404998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fontScale="90000"/>
          </a:bodyPr>
          <a:lstStyle/>
          <a:p>
            <a:r>
              <a:rPr lang="en-US" sz="4000" dirty="0"/>
              <a:t>Data is the next oil </a:t>
            </a:r>
            <a:br>
              <a:rPr lang="en-US" sz="4000" dirty="0"/>
            </a:br>
            <a:r>
              <a:rPr lang="en-US" sz="4000" dirty="0"/>
              <a:t> - </a:t>
            </a:r>
            <a:r>
              <a:rPr lang="en-US" sz="2900" dirty="0"/>
              <a:t>Clive </a:t>
            </a:r>
            <a:r>
              <a:rPr lang="en-US" sz="2900" dirty="0" err="1"/>
              <a:t>Humby</a:t>
            </a:r>
            <a:r>
              <a:rPr lang="en-US" sz="2900" dirty="0"/>
              <a:t>, 2006</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85800" y="1428750"/>
            <a:ext cx="7753350" cy="2038349"/>
          </a:xfrm>
        </p:spPr>
        <p:txBody>
          <a:bodyPr>
            <a:normAutofit/>
          </a:bodyPr>
          <a:lstStyle/>
          <a:p>
            <a:pPr marL="0" indent="0" algn="ctr">
              <a:lnSpc>
                <a:spcPct val="150000"/>
              </a:lnSpc>
              <a:buNone/>
            </a:pPr>
            <a:r>
              <a:rPr lang="en-US" sz="4200" b="0" dirty="0"/>
              <a:t>If you have data, we are in business !!</a:t>
            </a:r>
          </a:p>
        </p:txBody>
      </p:sp>
    </p:spTree>
    <p:extLst>
      <p:ext uri="{BB962C8B-B14F-4D97-AF65-F5344CB8AC3E}">
        <p14:creationId xmlns:p14="http://schemas.microsoft.com/office/powerpoint/2010/main" val="90450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fontScale="90000"/>
          </a:bodyPr>
          <a:lstStyle/>
          <a:p>
            <a:r>
              <a:rPr lang="en-US" dirty="0"/>
              <a:t>AI Today… </a:t>
            </a:r>
            <a:br>
              <a:rPr lang="en-US" dirty="0"/>
            </a:br>
            <a:r>
              <a:rPr lang="en-US" dirty="0"/>
              <a:t>- </a:t>
            </a:r>
            <a:r>
              <a:rPr lang="en-US" sz="2900" dirty="0"/>
              <a:t>Hurdles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81000" y="1047750"/>
            <a:ext cx="8534400" cy="3352799"/>
          </a:xfrm>
        </p:spPr>
        <p:txBody>
          <a:bodyPr>
            <a:normAutofit fontScale="92500"/>
          </a:bodyPr>
          <a:lstStyle/>
          <a:p>
            <a:pPr>
              <a:lnSpc>
                <a:spcPct val="150000"/>
              </a:lnSpc>
            </a:pPr>
            <a:r>
              <a:rPr lang="en-US" sz="2000" b="0" dirty="0"/>
              <a:t>AI solutions are currently incomplete. They are like very young children who need to learn in order to be productive and useful. </a:t>
            </a:r>
          </a:p>
          <a:p>
            <a:pPr>
              <a:lnSpc>
                <a:spcPct val="150000"/>
              </a:lnSpc>
            </a:pPr>
            <a:r>
              <a:rPr lang="en-US" sz="2000" b="0" dirty="0"/>
              <a:t>If orgs do not understand how to train their AI solutions, AND the organized stores of data upon which to build: these are big hurdles to adoption.</a:t>
            </a:r>
          </a:p>
          <a:p>
            <a:pPr>
              <a:lnSpc>
                <a:spcPct val="150000"/>
              </a:lnSpc>
            </a:pPr>
            <a:r>
              <a:rPr lang="en-US" sz="2000" b="0" dirty="0"/>
              <a:t>In one well-known example, </a:t>
            </a:r>
            <a:r>
              <a:rPr lang="en-US" sz="2000" b="0" i="1" dirty="0">
                <a:highlight>
                  <a:srgbClr val="FFFF00"/>
                </a:highlight>
              </a:rPr>
              <a:t>A BANK</a:t>
            </a:r>
            <a:r>
              <a:rPr lang="en-US" sz="2000" b="0" dirty="0"/>
              <a:t> cannot exploit many potential AI applications because the data stores in their organization are so fragmented. So the underlying substrate of data is not in a state that is ready to harness AI.</a:t>
            </a:r>
          </a:p>
        </p:txBody>
      </p:sp>
    </p:spTree>
    <p:extLst>
      <p:ext uri="{BB962C8B-B14F-4D97-AF65-F5344CB8AC3E}">
        <p14:creationId xmlns:p14="http://schemas.microsoft.com/office/powerpoint/2010/main" val="3701559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763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dirty="0"/>
              <a:t>Machine Learning</a:t>
            </a:r>
          </a:p>
          <a:p>
            <a:r>
              <a:rPr lang="en-US" sz="2000" b="0" dirty="0"/>
              <a:t>Deep Learning</a:t>
            </a:r>
          </a:p>
          <a:p>
            <a:r>
              <a:rPr lang="en-US" sz="2000" b="0" dirty="0"/>
              <a:t>Data Science</a:t>
            </a:r>
          </a:p>
          <a:p>
            <a:r>
              <a:rPr lang="en-US" sz="2000" b="0" dirty="0"/>
              <a:t>Big Data</a:t>
            </a:r>
          </a:p>
          <a:p>
            <a:endParaRPr lang="en-US" sz="4000" dirty="0"/>
          </a:p>
        </p:txBody>
      </p:sp>
    </p:spTree>
    <p:extLst>
      <p:ext uri="{BB962C8B-B14F-4D97-AF65-F5344CB8AC3E}">
        <p14:creationId xmlns:p14="http://schemas.microsoft.com/office/powerpoint/2010/main" val="969222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803F-051F-6C4A-BDDE-B5A32905B4C8}"/>
              </a:ext>
            </a:extLst>
          </p:cNvPr>
          <p:cNvSpPr>
            <a:spLocks noGrp="1"/>
          </p:cNvSpPr>
          <p:nvPr>
            <p:ph type="title"/>
          </p:nvPr>
        </p:nvSpPr>
        <p:spPr>
          <a:xfrm>
            <a:off x="400049" y="273847"/>
            <a:ext cx="8027849" cy="869154"/>
          </a:xfrm>
        </p:spPr>
        <p:txBody>
          <a:bodyPr/>
          <a:lstStyle/>
          <a:p>
            <a:pPr algn="l"/>
            <a:r>
              <a:rPr lang="en-US" dirty="0">
                <a:solidFill>
                  <a:srgbClr val="FF6700"/>
                </a:solidFill>
              </a:rPr>
              <a:t>Our Agenda</a:t>
            </a:r>
          </a:p>
        </p:txBody>
      </p:sp>
      <p:sp>
        <p:nvSpPr>
          <p:cNvPr id="3" name="Content Placeholder 2">
            <a:extLst>
              <a:ext uri="{FF2B5EF4-FFF2-40B4-BE49-F238E27FC236}">
                <a16:creationId xmlns:a16="http://schemas.microsoft.com/office/drawing/2014/main" id="{5BEA7B97-A61F-E643-88A2-303C3DBE0B31}"/>
              </a:ext>
            </a:extLst>
          </p:cNvPr>
          <p:cNvSpPr>
            <a:spLocks noGrp="1"/>
          </p:cNvSpPr>
          <p:nvPr>
            <p:ph idx="1"/>
          </p:nvPr>
        </p:nvSpPr>
        <p:spPr>
          <a:xfrm>
            <a:off x="762000" y="1143001"/>
            <a:ext cx="8305800" cy="3028949"/>
          </a:xfrm>
        </p:spPr>
        <p:txBody>
          <a:bodyPr>
            <a:normAutofit/>
          </a:bodyPr>
          <a:lstStyle/>
          <a:p>
            <a:pPr lvl="1">
              <a:spcBef>
                <a:spcPts val="600"/>
              </a:spcBef>
            </a:pPr>
            <a:r>
              <a:rPr lang="en-US" sz="2000" dirty="0">
                <a:solidFill>
                  <a:srgbClr val="AF1775"/>
                </a:solidFill>
              </a:rPr>
              <a:t>Part 1: </a:t>
            </a:r>
            <a:r>
              <a:rPr lang="en-US" sz="2000" dirty="0"/>
              <a:t>AI – Introduction and working definitions</a:t>
            </a:r>
          </a:p>
          <a:p>
            <a:pPr lvl="1">
              <a:spcBef>
                <a:spcPts val="600"/>
              </a:spcBef>
            </a:pPr>
            <a:r>
              <a:rPr lang="en-US" sz="2000" dirty="0">
                <a:solidFill>
                  <a:srgbClr val="AF1775"/>
                </a:solidFill>
              </a:rPr>
              <a:t>Part 2: </a:t>
            </a:r>
            <a:r>
              <a:rPr lang="en-US" sz="2000" dirty="0"/>
              <a:t>Big Data and its relationship to AI</a:t>
            </a:r>
          </a:p>
          <a:p>
            <a:pPr lvl="1">
              <a:spcBef>
                <a:spcPts val="600"/>
              </a:spcBef>
            </a:pPr>
            <a:r>
              <a:rPr lang="en-US" sz="2000" dirty="0">
                <a:solidFill>
                  <a:srgbClr val="AF1775"/>
                </a:solidFill>
              </a:rPr>
              <a:t>Part 3: </a:t>
            </a:r>
            <a:r>
              <a:rPr lang="en-US" sz="2000" dirty="0"/>
              <a:t>Implementing machine learning</a:t>
            </a:r>
          </a:p>
          <a:p>
            <a:pPr lvl="1">
              <a:spcBef>
                <a:spcPts val="600"/>
              </a:spcBef>
            </a:pPr>
            <a:r>
              <a:rPr lang="en-US" sz="2000" dirty="0">
                <a:solidFill>
                  <a:srgbClr val="AF1775"/>
                </a:solidFill>
              </a:rPr>
              <a:t>Part 4: </a:t>
            </a:r>
            <a:r>
              <a:rPr lang="en-US" sz="2000" dirty="0"/>
              <a:t>Machine intelligence and customer experience</a:t>
            </a:r>
          </a:p>
          <a:p>
            <a:pPr lvl="1">
              <a:spcBef>
                <a:spcPts val="600"/>
              </a:spcBef>
            </a:pPr>
            <a:r>
              <a:rPr lang="en-US" sz="2000" dirty="0">
                <a:solidFill>
                  <a:srgbClr val="AF1775"/>
                </a:solidFill>
              </a:rPr>
              <a:t>Part 5: </a:t>
            </a:r>
            <a:r>
              <a:rPr lang="en-US" sz="2000" dirty="0"/>
              <a:t>Machine intelligence &amp; cyber security</a:t>
            </a:r>
          </a:p>
          <a:p>
            <a:pPr lvl="1">
              <a:spcBef>
                <a:spcPts val="600"/>
              </a:spcBef>
            </a:pPr>
            <a:r>
              <a:rPr lang="en-US" sz="2000" dirty="0">
                <a:solidFill>
                  <a:srgbClr val="AF1775"/>
                </a:solidFill>
              </a:rPr>
              <a:t>Part 6: </a:t>
            </a:r>
            <a:r>
              <a:rPr lang="en-US" sz="2000" dirty="0"/>
              <a:t>Teaming and internal capability</a:t>
            </a:r>
          </a:p>
          <a:p>
            <a:pPr lvl="1">
              <a:spcBef>
                <a:spcPts val="600"/>
              </a:spcBef>
            </a:pPr>
            <a:r>
              <a:rPr lang="en-US" sz="2000" dirty="0">
                <a:solidFill>
                  <a:srgbClr val="AF1775"/>
                </a:solidFill>
              </a:rPr>
              <a:t>Part 7: </a:t>
            </a:r>
            <a:r>
              <a:rPr lang="en-US" sz="2000" dirty="0"/>
              <a:t>Python Examples</a:t>
            </a:r>
          </a:p>
        </p:txBody>
      </p:sp>
    </p:spTree>
    <p:extLst>
      <p:ext uri="{BB962C8B-B14F-4D97-AF65-F5344CB8AC3E}">
        <p14:creationId xmlns:p14="http://schemas.microsoft.com/office/powerpoint/2010/main" val="391336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1A07-3225-B548-9252-FC56658CB4DA}"/>
              </a:ext>
            </a:extLst>
          </p:cNvPr>
          <p:cNvSpPr>
            <a:spLocks noGrp="1"/>
          </p:cNvSpPr>
          <p:nvPr>
            <p:ph type="title"/>
          </p:nvPr>
        </p:nvSpPr>
        <p:spPr/>
        <p:txBody>
          <a:bodyPr/>
          <a:lstStyle/>
          <a:p>
            <a:r>
              <a:rPr lang="en-US" dirty="0"/>
              <a:t>Machine Learning – Definition </a:t>
            </a:r>
          </a:p>
        </p:txBody>
      </p:sp>
      <p:sp>
        <p:nvSpPr>
          <p:cNvPr id="3" name="Content Placeholder 2">
            <a:extLst>
              <a:ext uri="{FF2B5EF4-FFF2-40B4-BE49-F238E27FC236}">
                <a16:creationId xmlns:a16="http://schemas.microsoft.com/office/drawing/2014/main" id="{8DD47B5F-A880-5344-9DE3-46E0405791E6}"/>
              </a:ext>
            </a:extLst>
          </p:cNvPr>
          <p:cNvSpPr>
            <a:spLocks noGrp="1"/>
          </p:cNvSpPr>
          <p:nvPr>
            <p:ph idx="1"/>
          </p:nvPr>
        </p:nvSpPr>
        <p:spPr/>
        <p:txBody>
          <a:bodyPr>
            <a:normAutofit/>
          </a:bodyPr>
          <a:lstStyle/>
          <a:p>
            <a:pPr marL="0" indent="0">
              <a:buNone/>
            </a:pPr>
            <a:r>
              <a:rPr lang="en-US" sz="2400" dirty="0"/>
              <a:t>Machine learning is a subfield of artificial intelligence</a:t>
            </a:r>
            <a:r>
              <a:rPr lang="en-US" sz="2400" b="0" dirty="0"/>
              <a:t>. Its goal is to enable computers to learn on their own. A machine’s learning algorithm enables it to identify patterns in observed data, build models that explain the world, and predict things without having explicit pre-programmed rules and models.</a:t>
            </a:r>
          </a:p>
          <a:p>
            <a:pPr marL="0" indent="0">
              <a:buNone/>
            </a:pPr>
            <a:endParaRPr lang="en-US" sz="2400" b="0" dirty="0"/>
          </a:p>
          <a:p>
            <a:pPr marL="0" indent="0">
              <a:buNone/>
            </a:pPr>
            <a:endParaRPr lang="en-US" sz="2400" dirty="0"/>
          </a:p>
        </p:txBody>
      </p:sp>
    </p:spTree>
    <p:extLst>
      <p:ext uri="{BB962C8B-B14F-4D97-AF65-F5344CB8AC3E}">
        <p14:creationId xmlns:p14="http://schemas.microsoft.com/office/powerpoint/2010/main" val="992191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Machine Learning -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lstStyle/>
          <a:p>
            <a:pPr lvl="1"/>
            <a:r>
              <a:rPr lang="en-US" sz="2400" b="0" dirty="0"/>
              <a:t>Supervised Learning</a:t>
            </a:r>
          </a:p>
          <a:p>
            <a:pPr lvl="1"/>
            <a:r>
              <a:rPr lang="en-US" sz="2400" b="0" dirty="0"/>
              <a:t>Unsupervised Learning</a:t>
            </a:r>
          </a:p>
          <a:p>
            <a:pPr lvl="1"/>
            <a:r>
              <a:rPr lang="en-US" sz="2400" b="0" dirty="0"/>
              <a:t>Reinforcement Learning</a:t>
            </a:r>
          </a:p>
          <a:p>
            <a:pPr lvl="1"/>
            <a:endParaRPr lang="en-US" b="0" dirty="0"/>
          </a:p>
        </p:txBody>
      </p:sp>
    </p:spTree>
    <p:extLst>
      <p:ext uri="{BB962C8B-B14F-4D97-AF65-F5344CB8AC3E}">
        <p14:creationId xmlns:p14="http://schemas.microsoft.com/office/powerpoint/2010/main" val="59962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4477-A4AF-B146-9898-1066E2F76F9A}"/>
              </a:ext>
            </a:extLst>
          </p:cNvPr>
          <p:cNvSpPr>
            <a:spLocks noGrp="1"/>
          </p:cNvSpPr>
          <p:nvPr>
            <p:ph type="title"/>
          </p:nvPr>
        </p:nvSpPr>
        <p:spPr/>
        <p:txBody>
          <a:bodyPr>
            <a:normAutofit fontScale="90000"/>
          </a:bodyPr>
          <a:lstStyle/>
          <a:p>
            <a:r>
              <a:rPr lang="en-US" dirty="0"/>
              <a:t>Example: Supervised Learning for Classification</a:t>
            </a:r>
          </a:p>
        </p:txBody>
      </p:sp>
      <p:sp>
        <p:nvSpPr>
          <p:cNvPr id="3" name="Content Placeholder 2">
            <a:extLst>
              <a:ext uri="{FF2B5EF4-FFF2-40B4-BE49-F238E27FC236}">
                <a16:creationId xmlns:a16="http://schemas.microsoft.com/office/drawing/2014/main" id="{2896C477-A485-1746-B0B2-FD201688F3FA}"/>
              </a:ext>
            </a:extLst>
          </p:cNvPr>
          <p:cNvSpPr>
            <a:spLocks noGrp="1"/>
          </p:cNvSpPr>
          <p:nvPr>
            <p:ph idx="1"/>
          </p:nvPr>
        </p:nvSpPr>
        <p:spPr>
          <a:xfrm>
            <a:off x="628650" y="1352549"/>
            <a:ext cx="7886700" cy="3280173"/>
          </a:xfrm>
        </p:spPr>
        <p:txBody>
          <a:bodyPr>
            <a:normAutofit/>
          </a:bodyPr>
          <a:lstStyle/>
          <a:p>
            <a:pPr marL="0" indent="0">
              <a:buNone/>
            </a:pPr>
            <a:r>
              <a:rPr lang="en-US" sz="2400" dirty="0"/>
              <a:t>With supervision, machine models can be effective at learning how to categorize things like:</a:t>
            </a:r>
          </a:p>
          <a:p>
            <a:pPr lvl="1"/>
            <a:r>
              <a:rPr lang="en-US" sz="2400" b="0" dirty="0"/>
              <a:t>Is this email spam or not</a:t>
            </a:r>
          </a:p>
          <a:p>
            <a:pPr lvl="1"/>
            <a:r>
              <a:rPr lang="en-US" sz="2400" b="0" dirty="0"/>
              <a:t>Is this a fraudulent charge</a:t>
            </a:r>
          </a:p>
          <a:p>
            <a:pPr lvl="1"/>
            <a:r>
              <a:rPr lang="en-US" sz="2400" b="0" dirty="0"/>
              <a:t>Is this photo a dog or cat</a:t>
            </a:r>
          </a:p>
          <a:p>
            <a:pPr lvl="1"/>
            <a:r>
              <a:rPr lang="en-US" sz="2400" b="0" dirty="0"/>
              <a:t>Is this fake news or not</a:t>
            </a:r>
          </a:p>
          <a:p>
            <a:pPr lvl="1"/>
            <a:endParaRPr lang="en-US" sz="2400" dirty="0"/>
          </a:p>
          <a:p>
            <a:endParaRPr lang="en-US" sz="2400" dirty="0"/>
          </a:p>
        </p:txBody>
      </p:sp>
    </p:spTree>
    <p:extLst>
      <p:ext uri="{BB962C8B-B14F-4D97-AF65-F5344CB8AC3E}">
        <p14:creationId xmlns:p14="http://schemas.microsoft.com/office/powerpoint/2010/main" val="3620497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5D71-0B7F-EF40-AD47-6EB533342CD8}"/>
              </a:ext>
            </a:extLst>
          </p:cNvPr>
          <p:cNvSpPr>
            <a:spLocks noGrp="1"/>
          </p:cNvSpPr>
          <p:nvPr>
            <p:ph type="title"/>
          </p:nvPr>
        </p:nvSpPr>
        <p:spPr/>
        <p:txBody>
          <a:bodyPr>
            <a:normAutofit/>
          </a:bodyPr>
          <a:lstStyle/>
          <a:p>
            <a:r>
              <a:rPr lang="en-US" sz="2800" dirty="0"/>
              <a:t>What problem are you trying to solve? (think small)</a:t>
            </a:r>
          </a:p>
        </p:txBody>
      </p:sp>
      <p:sp>
        <p:nvSpPr>
          <p:cNvPr id="3" name="Content Placeholder 2">
            <a:extLst>
              <a:ext uri="{FF2B5EF4-FFF2-40B4-BE49-F238E27FC236}">
                <a16:creationId xmlns:a16="http://schemas.microsoft.com/office/drawing/2014/main" id="{78C4A0F7-C2FD-9D4F-A597-C48B8C2AC604}"/>
              </a:ext>
            </a:extLst>
          </p:cNvPr>
          <p:cNvSpPr>
            <a:spLocks noGrp="1"/>
          </p:cNvSpPr>
          <p:nvPr>
            <p:ph idx="1"/>
          </p:nvPr>
        </p:nvSpPr>
        <p:spPr/>
        <p:txBody>
          <a:bodyPr>
            <a:normAutofit/>
          </a:bodyPr>
          <a:lstStyle/>
          <a:p>
            <a:r>
              <a:rPr lang="en-US" sz="2400" b="0" dirty="0"/>
              <a:t>No such thing as machine learning fairy dust</a:t>
            </a:r>
          </a:p>
          <a:p>
            <a:r>
              <a:rPr lang="en-US" sz="2400" b="0" dirty="0"/>
              <a:t>Ask small questions first</a:t>
            </a:r>
          </a:p>
          <a:p>
            <a:r>
              <a:rPr lang="en-US" sz="2400" b="0" dirty="0"/>
              <a:t>Big problems are a mass of small problems, you can make more progress by tackling small ones first</a:t>
            </a:r>
          </a:p>
          <a:p>
            <a:r>
              <a:rPr lang="en-US" sz="2400" b="0" dirty="0"/>
              <a:t>Chances of triggering change on a small problem are much greater </a:t>
            </a:r>
          </a:p>
          <a:p>
            <a:endParaRPr lang="en-US" sz="2800" dirty="0"/>
          </a:p>
        </p:txBody>
      </p:sp>
    </p:spTree>
    <p:extLst>
      <p:ext uri="{BB962C8B-B14F-4D97-AF65-F5344CB8AC3E}">
        <p14:creationId xmlns:p14="http://schemas.microsoft.com/office/powerpoint/2010/main" val="3145941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80D3-8ABC-2C40-B54E-357615AF1CA3}"/>
              </a:ext>
            </a:extLst>
          </p:cNvPr>
          <p:cNvSpPr>
            <a:spLocks noGrp="1"/>
          </p:cNvSpPr>
          <p:nvPr>
            <p:ph type="title"/>
          </p:nvPr>
        </p:nvSpPr>
        <p:spPr/>
        <p:txBody>
          <a:bodyPr/>
          <a:lstStyle/>
          <a:p>
            <a:r>
              <a:rPr lang="en-US" dirty="0"/>
              <a:t>Machine Learning - Data</a:t>
            </a:r>
          </a:p>
        </p:txBody>
      </p:sp>
      <p:sp>
        <p:nvSpPr>
          <p:cNvPr id="3" name="Content Placeholder 2">
            <a:extLst>
              <a:ext uri="{FF2B5EF4-FFF2-40B4-BE49-F238E27FC236}">
                <a16:creationId xmlns:a16="http://schemas.microsoft.com/office/drawing/2014/main" id="{F1C497A4-8BF1-A447-AE2B-EB301DC0C92E}"/>
              </a:ext>
            </a:extLst>
          </p:cNvPr>
          <p:cNvSpPr>
            <a:spLocks noGrp="1"/>
          </p:cNvSpPr>
          <p:nvPr>
            <p:ph idx="1"/>
          </p:nvPr>
        </p:nvSpPr>
        <p:spPr/>
        <p:txBody>
          <a:bodyPr>
            <a:normAutofit/>
          </a:bodyPr>
          <a:lstStyle/>
          <a:p>
            <a:pPr>
              <a:lnSpc>
                <a:spcPct val="150000"/>
              </a:lnSpc>
            </a:pPr>
            <a:r>
              <a:rPr lang="en-US" sz="2800" b="0" dirty="0"/>
              <a:t>Importance of Data</a:t>
            </a:r>
          </a:p>
          <a:p>
            <a:pPr>
              <a:lnSpc>
                <a:spcPct val="150000"/>
              </a:lnSpc>
            </a:pPr>
            <a:r>
              <a:rPr lang="en-US" sz="2800" b="0" dirty="0"/>
              <a:t>Structured vs. Unstructured</a:t>
            </a:r>
          </a:p>
          <a:p>
            <a:pPr>
              <a:lnSpc>
                <a:spcPct val="150000"/>
              </a:lnSpc>
            </a:pPr>
            <a:r>
              <a:rPr lang="en-US" sz="2800" b="0" dirty="0"/>
              <a:t>Cleaning Data</a:t>
            </a:r>
          </a:p>
          <a:p>
            <a:pPr>
              <a:lnSpc>
                <a:spcPct val="150000"/>
              </a:lnSpc>
            </a:pPr>
            <a:r>
              <a:rPr lang="en-US" sz="2800" b="0" dirty="0"/>
              <a:t>Training, Validation, and Test</a:t>
            </a:r>
          </a:p>
          <a:p>
            <a:pPr>
              <a:lnSpc>
                <a:spcPct val="150000"/>
              </a:lnSpc>
            </a:pPr>
            <a:endParaRPr lang="en-US" sz="2800" b="0" dirty="0"/>
          </a:p>
        </p:txBody>
      </p:sp>
    </p:spTree>
    <p:extLst>
      <p:ext uri="{BB962C8B-B14F-4D97-AF65-F5344CB8AC3E}">
        <p14:creationId xmlns:p14="http://schemas.microsoft.com/office/powerpoint/2010/main" val="398649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98ED-7814-F043-9AD5-C7A6E790E51E}"/>
              </a:ext>
            </a:extLst>
          </p:cNvPr>
          <p:cNvSpPr>
            <a:spLocks noGrp="1"/>
          </p:cNvSpPr>
          <p:nvPr>
            <p:ph type="title"/>
          </p:nvPr>
        </p:nvSpPr>
        <p:spPr>
          <a:xfrm>
            <a:off x="152400" y="31107"/>
            <a:ext cx="7886700" cy="869154"/>
          </a:xfrm>
        </p:spPr>
        <p:txBody>
          <a:bodyPr/>
          <a:lstStyle/>
          <a:p>
            <a:r>
              <a:rPr lang="en-US" dirty="0"/>
              <a:t>Machine Learning – Structured Data</a:t>
            </a:r>
          </a:p>
        </p:txBody>
      </p:sp>
      <p:sp>
        <p:nvSpPr>
          <p:cNvPr id="3" name="Content Placeholder 2">
            <a:extLst>
              <a:ext uri="{FF2B5EF4-FFF2-40B4-BE49-F238E27FC236}">
                <a16:creationId xmlns:a16="http://schemas.microsoft.com/office/drawing/2014/main" id="{4FF57739-EC1F-444C-BBD6-96C718FB6E54}"/>
              </a:ext>
            </a:extLst>
          </p:cNvPr>
          <p:cNvSpPr>
            <a:spLocks noGrp="1"/>
          </p:cNvSpPr>
          <p:nvPr>
            <p:ph idx="1"/>
          </p:nvPr>
        </p:nvSpPr>
        <p:spPr>
          <a:xfrm>
            <a:off x="152400" y="971550"/>
            <a:ext cx="4648200" cy="1219200"/>
          </a:xfrm>
        </p:spPr>
        <p:txBody>
          <a:bodyPr>
            <a:normAutofit fontScale="92500"/>
          </a:bodyPr>
          <a:lstStyle/>
          <a:p>
            <a:r>
              <a:rPr lang="en-US" sz="2400" b="0" dirty="0"/>
              <a:t>Pre-defined and machine readable. </a:t>
            </a:r>
          </a:p>
          <a:p>
            <a:r>
              <a:rPr lang="en-US" sz="2400" b="0" dirty="0"/>
              <a:t>Usually has a relational data model.</a:t>
            </a:r>
          </a:p>
        </p:txBody>
      </p:sp>
      <p:pic>
        <p:nvPicPr>
          <p:cNvPr id="5" name="Picture 4">
            <a:extLst>
              <a:ext uri="{FF2B5EF4-FFF2-40B4-BE49-F238E27FC236}">
                <a16:creationId xmlns:a16="http://schemas.microsoft.com/office/drawing/2014/main" id="{3F8203E5-B1CD-714C-B842-8FE54195D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19350"/>
            <a:ext cx="7239000" cy="2004899"/>
          </a:xfrm>
          <a:prstGeom prst="rect">
            <a:avLst/>
          </a:prstGeom>
        </p:spPr>
      </p:pic>
      <p:sp>
        <p:nvSpPr>
          <p:cNvPr id="6" name="TextBox 5">
            <a:extLst>
              <a:ext uri="{FF2B5EF4-FFF2-40B4-BE49-F238E27FC236}">
                <a16:creationId xmlns:a16="http://schemas.microsoft.com/office/drawing/2014/main" id="{0BA920DB-E111-B143-BBF8-9C57A5D1093C}"/>
              </a:ext>
            </a:extLst>
          </p:cNvPr>
          <p:cNvSpPr txBox="1"/>
          <p:nvPr/>
        </p:nvSpPr>
        <p:spPr>
          <a:xfrm>
            <a:off x="5029200" y="1123950"/>
            <a:ext cx="3276600" cy="1077218"/>
          </a:xfrm>
          <a:prstGeom prst="rect">
            <a:avLst/>
          </a:prstGeom>
          <a:noFill/>
        </p:spPr>
        <p:txBody>
          <a:bodyPr wrap="square" rtlCol="0">
            <a:spAutoFit/>
          </a:bodyPr>
          <a:lstStyle/>
          <a:p>
            <a:pPr marL="742950" lvl="1" indent="-285750">
              <a:spcBef>
                <a:spcPts val="2400"/>
              </a:spcBef>
              <a:buFont typeface="Arial" panose="020B0604020202020204" pitchFamily="34" charset="0"/>
              <a:buChar char="•"/>
            </a:pPr>
            <a:r>
              <a:rPr lang="en-US" sz="1600" dirty="0"/>
              <a:t>Library catalogues</a:t>
            </a:r>
          </a:p>
          <a:p>
            <a:pPr marL="742950" lvl="1" indent="-285750">
              <a:buFont typeface="Arial" panose="020B0604020202020204" pitchFamily="34" charset="0"/>
              <a:buChar char="•"/>
            </a:pPr>
            <a:r>
              <a:rPr lang="en-US" sz="1600" dirty="0"/>
              <a:t>Census records</a:t>
            </a:r>
          </a:p>
          <a:p>
            <a:pPr marL="742950" lvl="1" indent="-285750">
              <a:buFont typeface="Arial" panose="020B0604020202020204" pitchFamily="34" charset="0"/>
              <a:buChar char="•"/>
            </a:pPr>
            <a:r>
              <a:rPr lang="en-US" sz="1600" dirty="0"/>
              <a:t>Weather</a:t>
            </a:r>
          </a:p>
          <a:p>
            <a:pPr marL="742950" lvl="1" indent="-285750">
              <a:buFont typeface="Arial" panose="020B0604020202020204" pitchFamily="34" charset="0"/>
              <a:buChar char="•"/>
            </a:pPr>
            <a:r>
              <a:rPr lang="en-US" sz="1600" dirty="0"/>
              <a:t>Databases</a:t>
            </a:r>
          </a:p>
        </p:txBody>
      </p:sp>
    </p:spTree>
    <p:extLst>
      <p:ext uri="{BB962C8B-B14F-4D97-AF65-F5344CB8AC3E}">
        <p14:creationId xmlns:p14="http://schemas.microsoft.com/office/powerpoint/2010/main" val="357077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98ED-7814-F043-9AD5-C7A6E790E51E}"/>
              </a:ext>
            </a:extLst>
          </p:cNvPr>
          <p:cNvSpPr>
            <a:spLocks noGrp="1"/>
          </p:cNvSpPr>
          <p:nvPr>
            <p:ph type="title"/>
          </p:nvPr>
        </p:nvSpPr>
        <p:spPr/>
        <p:txBody>
          <a:bodyPr/>
          <a:lstStyle/>
          <a:p>
            <a:r>
              <a:rPr lang="en-US" dirty="0"/>
              <a:t>Machine Learning – Unstructured Data</a:t>
            </a:r>
          </a:p>
        </p:txBody>
      </p:sp>
      <p:sp>
        <p:nvSpPr>
          <p:cNvPr id="3" name="Content Placeholder 2">
            <a:extLst>
              <a:ext uri="{FF2B5EF4-FFF2-40B4-BE49-F238E27FC236}">
                <a16:creationId xmlns:a16="http://schemas.microsoft.com/office/drawing/2014/main" id="{4FF57739-EC1F-444C-BBD6-96C718FB6E54}"/>
              </a:ext>
            </a:extLst>
          </p:cNvPr>
          <p:cNvSpPr>
            <a:spLocks noGrp="1"/>
          </p:cNvSpPr>
          <p:nvPr>
            <p:ph idx="1"/>
          </p:nvPr>
        </p:nvSpPr>
        <p:spPr>
          <a:xfrm>
            <a:off x="762000" y="1143001"/>
            <a:ext cx="4419600" cy="895349"/>
          </a:xfrm>
        </p:spPr>
        <p:txBody>
          <a:bodyPr>
            <a:normAutofit/>
          </a:bodyPr>
          <a:lstStyle/>
          <a:p>
            <a:r>
              <a:rPr lang="en-US" sz="2000" b="0" dirty="0"/>
              <a:t>There’s no predefined model</a:t>
            </a:r>
          </a:p>
          <a:p>
            <a:r>
              <a:rPr lang="en-US" sz="2000" b="0" dirty="0"/>
              <a:t>It’s often </a:t>
            </a:r>
            <a:r>
              <a:rPr lang="en-US" sz="2000" b="0" dirty="0" err="1"/>
              <a:t>text|audio|video</a:t>
            </a:r>
            <a:endParaRPr lang="en-US" sz="2000" dirty="0"/>
          </a:p>
          <a:p>
            <a:pPr marL="0" indent="0">
              <a:buNone/>
            </a:pPr>
            <a:endParaRPr lang="en-US" sz="2000" b="0" dirty="0"/>
          </a:p>
        </p:txBody>
      </p:sp>
      <p:sp>
        <p:nvSpPr>
          <p:cNvPr id="4" name="Rectangle 3">
            <a:extLst>
              <a:ext uri="{FF2B5EF4-FFF2-40B4-BE49-F238E27FC236}">
                <a16:creationId xmlns:a16="http://schemas.microsoft.com/office/drawing/2014/main" id="{221F7884-DE09-AF4E-9885-BD5DA0FDA72D}"/>
              </a:ext>
            </a:extLst>
          </p:cNvPr>
          <p:cNvSpPr/>
          <p:nvPr/>
        </p:nvSpPr>
        <p:spPr>
          <a:xfrm>
            <a:off x="4876800" y="1123950"/>
            <a:ext cx="2438400" cy="1169551"/>
          </a:xfrm>
          <a:prstGeom prst="rect">
            <a:avLst/>
          </a:prstGeom>
        </p:spPr>
        <p:txBody>
          <a:bodyPr wrap="square">
            <a:spAutoFit/>
          </a:bodyPr>
          <a:lstStyle/>
          <a:p>
            <a:pPr marL="742950" lvl="1" indent="-285750">
              <a:buFont typeface="Arial" panose="020B0604020202020204" pitchFamily="34" charset="0"/>
              <a:buChar char="•"/>
            </a:pPr>
            <a:r>
              <a:rPr lang="en-US" sz="1400" dirty="0"/>
              <a:t>Email</a:t>
            </a:r>
          </a:p>
          <a:p>
            <a:pPr marL="742950" lvl="1" indent="-285750">
              <a:buFont typeface="Arial" panose="020B0604020202020204" pitchFamily="34" charset="0"/>
              <a:buChar char="•"/>
            </a:pPr>
            <a:r>
              <a:rPr lang="en-US" sz="1400" dirty="0"/>
              <a:t>Newspapers</a:t>
            </a:r>
          </a:p>
          <a:p>
            <a:pPr marL="742950" lvl="1" indent="-285750">
              <a:buFont typeface="Arial" panose="020B0604020202020204" pitchFamily="34" charset="0"/>
              <a:buChar char="•"/>
            </a:pPr>
            <a:r>
              <a:rPr lang="en-US" sz="1400" dirty="0"/>
              <a:t>Health Records</a:t>
            </a:r>
          </a:p>
          <a:p>
            <a:pPr marL="742950" lvl="1" indent="-285750">
              <a:buFont typeface="Arial" panose="020B0604020202020204" pitchFamily="34" charset="0"/>
              <a:buChar char="•"/>
            </a:pPr>
            <a:r>
              <a:rPr lang="en-US" sz="1400" dirty="0"/>
              <a:t>Books</a:t>
            </a:r>
          </a:p>
          <a:p>
            <a:pPr marL="742950" lvl="1" indent="-285750">
              <a:buFont typeface="Arial" panose="020B0604020202020204" pitchFamily="34" charset="0"/>
              <a:buChar char="•"/>
            </a:pPr>
            <a:r>
              <a:rPr lang="en-US" sz="1400" dirty="0"/>
              <a:t>PDF Documents</a:t>
            </a:r>
          </a:p>
        </p:txBody>
      </p:sp>
      <p:pic>
        <p:nvPicPr>
          <p:cNvPr id="6" name="Picture 5">
            <a:extLst>
              <a:ext uri="{FF2B5EF4-FFF2-40B4-BE49-F238E27FC236}">
                <a16:creationId xmlns:a16="http://schemas.microsoft.com/office/drawing/2014/main" id="{833CCE55-F919-5349-8A20-EFF2A4B50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419350"/>
            <a:ext cx="3452603" cy="2001775"/>
          </a:xfrm>
          <a:prstGeom prst="rect">
            <a:avLst/>
          </a:prstGeom>
        </p:spPr>
      </p:pic>
      <p:pic>
        <p:nvPicPr>
          <p:cNvPr id="8" name="Picture 7">
            <a:extLst>
              <a:ext uri="{FF2B5EF4-FFF2-40B4-BE49-F238E27FC236}">
                <a16:creationId xmlns:a16="http://schemas.microsoft.com/office/drawing/2014/main" id="{08629282-03A9-F040-ABFA-7E984E321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43150"/>
            <a:ext cx="3513198" cy="2061350"/>
          </a:xfrm>
          <a:prstGeom prst="rect">
            <a:avLst/>
          </a:prstGeom>
        </p:spPr>
      </p:pic>
    </p:spTree>
    <p:extLst>
      <p:ext uri="{BB962C8B-B14F-4D97-AF65-F5344CB8AC3E}">
        <p14:creationId xmlns:p14="http://schemas.microsoft.com/office/powerpoint/2010/main" val="2982682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6573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b="0" dirty="0"/>
              <a:t>Machine Learning</a:t>
            </a:r>
          </a:p>
          <a:p>
            <a:r>
              <a:rPr lang="en-US" sz="2000" dirty="0"/>
              <a:t>Deep Learning</a:t>
            </a:r>
          </a:p>
          <a:p>
            <a:r>
              <a:rPr lang="en-US" sz="2000" b="0" dirty="0"/>
              <a:t>Data Science</a:t>
            </a:r>
          </a:p>
          <a:p>
            <a:r>
              <a:rPr lang="en-US" sz="2000" b="0" dirty="0"/>
              <a:t>Big Data</a:t>
            </a:r>
          </a:p>
          <a:p>
            <a:endParaRPr lang="en-US" sz="4000" dirty="0"/>
          </a:p>
        </p:txBody>
      </p:sp>
    </p:spTree>
    <p:extLst>
      <p:ext uri="{BB962C8B-B14F-4D97-AF65-F5344CB8AC3E}">
        <p14:creationId xmlns:p14="http://schemas.microsoft.com/office/powerpoint/2010/main" val="110058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Deep Learning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85800" y="971550"/>
            <a:ext cx="7753350" cy="3105149"/>
          </a:xfrm>
        </p:spPr>
        <p:txBody>
          <a:bodyPr>
            <a:noAutofit/>
          </a:bodyPr>
          <a:lstStyle/>
          <a:p>
            <a:pPr marL="0" indent="0">
              <a:lnSpc>
                <a:spcPct val="150000"/>
              </a:lnSpc>
              <a:buNone/>
            </a:pPr>
            <a:r>
              <a:rPr lang="en-US" sz="2000" b="0" dirty="0"/>
              <a:t>A subset of machine learning composed of algorithms that permit software to train itself to perform tasks, like speech and image recognition, by exposing multi-layered artificial neural networks to vast amounts of data. The levels in these learned statistical models correspond to different levels of concepts, where higher level concepts are defined from lower level ones, and the same lower level concepts can help to defined many higher-level concepts. </a:t>
            </a:r>
          </a:p>
        </p:txBody>
      </p:sp>
    </p:spTree>
    <p:extLst>
      <p:ext uri="{BB962C8B-B14F-4D97-AF65-F5344CB8AC3E}">
        <p14:creationId xmlns:p14="http://schemas.microsoft.com/office/powerpoint/2010/main" val="46580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Neural Networks – How they learn</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p:txBody>
          <a:bodyPr/>
          <a:lstStyle/>
          <a:p>
            <a:pPr marL="0" indent="0">
              <a:buNone/>
            </a:pPr>
            <a:r>
              <a:rPr lang="en-US" sz="2000" dirty="0"/>
              <a:t>How do they learn?</a:t>
            </a:r>
          </a:p>
          <a:p>
            <a:r>
              <a:rPr lang="en-US" sz="2000" b="0" dirty="0"/>
              <a:t>Setup Network (defined schedule) up so that it takes in inputs and produces output</a:t>
            </a:r>
          </a:p>
          <a:p>
            <a:r>
              <a:rPr lang="en-US" sz="2000" b="0" dirty="0"/>
              <a:t>If the output does not match desired output network creates an error signal</a:t>
            </a:r>
          </a:p>
          <a:p>
            <a:r>
              <a:rPr lang="en-US" sz="2000" b="0" dirty="0"/>
              <a:t>Network will pass the error signal backwards through the network. Learning occurs by adjusting the weights to match the inputs and outputs</a:t>
            </a:r>
          </a:p>
          <a:p>
            <a:endParaRPr lang="en-US" sz="1600" b="0" dirty="0"/>
          </a:p>
          <a:p>
            <a:pPr marL="0" indent="0">
              <a:buNone/>
            </a:pPr>
            <a:endParaRPr lang="en-US" b="0" dirty="0"/>
          </a:p>
        </p:txBody>
      </p:sp>
    </p:spTree>
    <p:extLst>
      <p:ext uri="{BB962C8B-B14F-4D97-AF65-F5344CB8AC3E}">
        <p14:creationId xmlns:p14="http://schemas.microsoft.com/office/powerpoint/2010/main" val="1963755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9/9a/Alan_Turing_Memorial.jpg"/>
          <p:cNvPicPr>
            <a:picLocks noChangeAspect="1" noChangeArrowheads="1"/>
          </p:cNvPicPr>
          <p:nvPr/>
        </p:nvPicPr>
        <p:blipFill rotWithShape="1">
          <a:blip r:embed="rId3">
            <a:extLst>
              <a:ext uri="{28A0092B-C50C-407E-A947-70E740481C1C}">
                <a14:useLocalDpi xmlns:a14="http://schemas.microsoft.com/office/drawing/2010/main" val="0"/>
              </a:ext>
            </a:extLst>
          </a:blip>
          <a:srcRect l="-3" t="62329" r="54579" b="19126"/>
          <a:stretch/>
        </p:blipFill>
        <p:spPr bwMode="auto">
          <a:xfrm flipH="1">
            <a:off x="0"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1: Introduction</a:t>
            </a:r>
          </a:p>
        </p:txBody>
      </p:sp>
    </p:spTree>
    <p:extLst>
      <p:ext uri="{BB962C8B-B14F-4D97-AF65-F5344CB8AC3E}">
        <p14:creationId xmlns:p14="http://schemas.microsoft.com/office/powerpoint/2010/main" val="648925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E161-5BA2-AC48-949B-F615BFFC9242}"/>
              </a:ext>
            </a:extLst>
          </p:cNvPr>
          <p:cNvSpPr>
            <a:spLocks noGrp="1"/>
          </p:cNvSpPr>
          <p:nvPr>
            <p:ph type="title"/>
          </p:nvPr>
        </p:nvSpPr>
        <p:spPr/>
        <p:txBody>
          <a:bodyPr/>
          <a:lstStyle/>
          <a:p>
            <a:r>
              <a:rPr lang="en-US" dirty="0"/>
              <a:t>Neural Network – Deep Learning</a:t>
            </a:r>
          </a:p>
        </p:txBody>
      </p:sp>
      <p:pic>
        <p:nvPicPr>
          <p:cNvPr id="4" name="Picture 3">
            <a:extLst>
              <a:ext uri="{FF2B5EF4-FFF2-40B4-BE49-F238E27FC236}">
                <a16:creationId xmlns:a16="http://schemas.microsoft.com/office/drawing/2014/main" id="{B8CA213B-05F7-2C45-AF05-E1AD011C01AB}"/>
              </a:ext>
            </a:extLst>
          </p:cNvPr>
          <p:cNvPicPr>
            <a:picLocks noChangeAspect="1"/>
          </p:cNvPicPr>
          <p:nvPr/>
        </p:nvPicPr>
        <p:blipFill>
          <a:blip r:embed="rId3"/>
          <a:stretch>
            <a:fillRect/>
          </a:stretch>
        </p:blipFill>
        <p:spPr>
          <a:xfrm>
            <a:off x="1295400" y="1276350"/>
            <a:ext cx="6781800" cy="3161861"/>
          </a:xfrm>
          <a:prstGeom prst="rect">
            <a:avLst/>
          </a:prstGeom>
        </p:spPr>
      </p:pic>
    </p:spTree>
    <p:extLst>
      <p:ext uri="{BB962C8B-B14F-4D97-AF65-F5344CB8AC3E}">
        <p14:creationId xmlns:p14="http://schemas.microsoft.com/office/powerpoint/2010/main" val="601398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fontScale="90000"/>
          </a:bodyPr>
          <a:lstStyle/>
          <a:p>
            <a:r>
              <a:rPr lang="en-US" dirty="0"/>
              <a:t>Neural Networks – What are they good at?</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p:txBody>
          <a:bodyPr>
            <a:normAutofit/>
          </a:bodyPr>
          <a:lstStyle/>
          <a:p>
            <a:r>
              <a:rPr lang="en-US" sz="2200" b="0" dirty="0"/>
              <a:t>Automatic speech translation </a:t>
            </a:r>
          </a:p>
          <a:p>
            <a:r>
              <a:rPr lang="en-US" sz="2200" b="0" dirty="0"/>
              <a:t>Recognize traffic signs &gt; people </a:t>
            </a:r>
          </a:p>
          <a:p>
            <a:r>
              <a:rPr lang="en-US" sz="2200" b="0" dirty="0"/>
              <a:t>Google maps read all building #s </a:t>
            </a:r>
          </a:p>
          <a:p>
            <a:r>
              <a:rPr lang="en-US" sz="2200" b="0" dirty="0"/>
              <a:t>Baidu: image understanding </a:t>
            </a:r>
          </a:p>
          <a:p>
            <a:r>
              <a:rPr lang="en-US" sz="2200" b="0" dirty="0"/>
              <a:t>Sentiment analysis </a:t>
            </a:r>
          </a:p>
          <a:p>
            <a:r>
              <a:rPr lang="en-US" sz="2200" b="0" dirty="0"/>
              <a:t>Read Chinese ~ native levels </a:t>
            </a:r>
          </a:p>
          <a:p>
            <a:r>
              <a:rPr lang="en-US" sz="2200" b="0" dirty="0"/>
              <a:t>Write sentences as image captions </a:t>
            </a:r>
          </a:p>
          <a:p>
            <a:r>
              <a:rPr lang="en-US" sz="2200" b="0" dirty="0"/>
              <a:t>Medicine: cancer research &amp; insights </a:t>
            </a:r>
          </a:p>
          <a:p>
            <a:r>
              <a:rPr lang="en-US" sz="2200" b="0" dirty="0"/>
              <a:t>Medical decisions &amp; diagnostics in 15 minutes </a:t>
            </a:r>
          </a:p>
        </p:txBody>
      </p:sp>
    </p:spTree>
    <p:extLst>
      <p:ext uri="{BB962C8B-B14F-4D97-AF65-F5344CB8AC3E}">
        <p14:creationId xmlns:p14="http://schemas.microsoft.com/office/powerpoint/2010/main" val="1516834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E570-B7CD-3C41-B159-36B21221DFF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5BBCDC36-E5B0-0945-83AE-E6E89FD7973C}"/>
              </a:ext>
            </a:extLst>
          </p:cNvPr>
          <p:cNvSpPr>
            <a:spLocks noGrp="1"/>
          </p:cNvSpPr>
          <p:nvPr>
            <p:ph idx="1"/>
          </p:nvPr>
        </p:nvSpPr>
        <p:spPr/>
        <p:txBody>
          <a:bodyPr>
            <a:normAutofit/>
          </a:bodyPr>
          <a:lstStyle/>
          <a:p>
            <a:r>
              <a:rPr lang="en-US" sz="2400" dirty="0"/>
              <a:t>Association between human brains and neural networks is inspired, but weak </a:t>
            </a:r>
          </a:p>
          <a:p>
            <a:r>
              <a:rPr lang="en-US" sz="2400" dirty="0"/>
              <a:t>Neural nets seem particularly good at human-like tasks such as: </a:t>
            </a:r>
          </a:p>
          <a:p>
            <a:pPr lvl="1"/>
            <a:r>
              <a:rPr lang="en-US" sz="2400" b="0" dirty="0"/>
              <a:t>Recognizing images  </a:t>
            </a:r>
          </a:p>
          <a:p>
            <a:pPr lvl="1"/>
            <a:r>
              <a:rPr lang="en-US" sz="2400" b="0" dirty="0"/>
              <a:t>Recognizing speech </a:t>
            </a:r>
          </a:p>
          <a:p>
            <a:pPr lvl="1"/>
            <a:r>
              <a:rPr lang="en-US" sz="2400" b="0" dirty="0"/>
              <a:t>Recent work over past few years suggest they are good at predicting </a:t>
            </a:r>
          </a:p>
          <a:p>
            <a:endParaRPr lang="en-US" dirty="0"/>
          </a:p>
        </p:txBody>
      </p:sp>
    </p:spTree>
    <p:extLst>
      <p:ext uri="{BB962C8B-B14F-4D97-AF65-F5344CB8AC3E}">
        <p14:creationId xmlns:p14="http://schemas.microsoft.com/office/powerpoint/2010/main" val="55120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E570-B7CD-3C41-B159-36B21221DFF5}"/>
              </a:ext>
            </a:extLst>
          </p:cNvPr>
          <p:cNvSpPr>
            <a:spLocks noGrp="1"/>
          </p:cNvSpPr>
          <p:nvPr>
            <p:ph type="title"/>
          </p:nvPr>
        </p:nvSpPr>
        <p:spPr>
          <a:xfrm>
            <a:off x="628650" y="209550"/>
            <a:ext cx="8134350" cy="869154"/>
          </a:xfrm>
        </p:spPr>
        <p:txBody>
          <a:bodyPr>
            <a:normAutofit fontScale="90000"/>
          </a:bodyPr>
          <a:lstStyle/>
          <a:p>
            <a:r>
              <a:rPr lang="en-US" dirty="0"/>
              <a:t>AI – Challenges of “Black Box” vs. “White Box”</a:t>
            </a:r>
          </a:p>
        </p:txBody>
      </p:sp>
      <p:sp>
        <p:nvSpPr>
          <p:cNvPr id="3" name="Content Placeholder 2">
            <a:extLst>
              <a:ext uri="{FF2B5EF4-FFF2-40B4-BE49-F238E27FC236}">
                <a16:creationId xmlns:a16="http://schemas.microsoft.com/office/drawing/2014/main" id="{5BBCDC36-E5B0-0945-83AE-E6E89FD7973C}"/>
              </a:ext>
            </a:extLst>
          </p:cNvPr>
          <p:cNvSpPr>
            <a:spLocks noGrp="1"/>
          </p:cNvSpPr>
          <p:nvPr>
            <p:ph idx="1"/>
          </p:nvPr>
        </p:nvSpPr>
        <p:spPr>
          <a:xfrm>
            <a:off x="628650" y="2495550"/>
            <a:ext cx="7886700" cy="2137172"/>
          </a:xfrm>
        </p:spPr>
        <p:txBody>
          <a:bodyPr>
            <a:normAutofit fontScale="92500" lnSpcReduction="20000"/>
          </a:bodyPr>
          <a:lstStyle/>
          <a:p>
            <a:pPr>
              <a:lnSpc>
                <a:spcPct val="150000"/>
              </a:lnSpc>
            </a:pPr>
            <a:r>
              <a:rPr lang="en-US" sz="2000" b="0" dirty="0"/>
              <a:t>Sophisticated AI applications can operate in ways that are opaque to humans, even designers of the technology. For example, deep learning that has been used for self-driving cars is not understood.</a:t>
            </a:r>
          </a:p>
          <a:p>
            <a:pPr>
              <a:lnSpc>
                <a:spcPct val="150000"/>
              </a:lnSpc>
            </a:pPr>
            <a:r>
              <a:rPr lang="en-US" sz="2000" b="0" dirty="0"/>
              <a:t>This presents problems for adoption, trust, buy-in, compliance, troubleshooting, and “Explainability” </a:t>
            </a:r>
          </a:p>
        </p:txBody>
      </p:sp>
      <p:pic>
        <p:nvPicPr>
          <p:cNvPr id="9218" name="Picture 2" descr="Image result for black box vs white box ai"/>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0" y="1053778"/>
            <a:ext cx="7312025" cy="127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53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9621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b="0" dirty="0"/>
              <a:t>Machine Learning</a:t>
            </a:r>
          </a:p>
          <a:p>
            <a:r>
              <a:rPr lang="en-US" sz="2000" b="0" dirty="0"/>
              <a:t>Deep Learning</a:t>
            </a:r>
          </a:p>
          <a:p>
            <a:r>
              <a:rPr lang="en-US" sz="2000" dirty="0"/>
              <a:t>Data Science</a:t>
            </a:r>
          </a:p>
          <a:p>
            <a:r>
              <a:rPr lang="en-US" sz="2000" b="0" dirty="0"/>
              <a:t>Big Data</a:t>
            </a:r>
          </a:p>
          <a:p>
            <a:endParaRPr lang="en-US" sz="4000" dirty="0"/>
          </a:p>
        </p:txBody>
      </p:sp>
    </p:spTree>
    <p:extLst>
      <p:ext uri="{BB962C8B-B14F-4D97-AF65-F5344CB8AC3E}">
        <p14:creationId xmlns:p14="http://schemas.microsoft.com/office/powerpoint/2010/main" val="171341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Data Science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8058150" cy="3257549"/>
          </a:xfrm>
        </p:spPr>
        <p:txBody>
          <a:bodyPr>
            <a:normAutofit/>
          </a:bodyPr>
          <a:lstStyle/>
          <a:p>
            <a:pPr marL="0" indent="0">
              <a:buNone/>
            </a:pPr>
            <a:r>
              <a:rPr lang="en-US" sz="1800" dirty="0"/>
              <a:t>Data science </a:t>
            </a:r>
            <a:r>
              <a:rPr lang="en-US" sz="1800" b="0" dirty="0"/>
              <a:t>is a multi-disciplinary field that uses scientific methods, processes, algorithms and systems to extract knowledge and insights from structured and unstructured data. Data science is the same concept as data mining and big data: "use the most powerful hardware, the most powerful programming systems, and the most efficient algorithms to solve problems". </a:t>
            </a:r>
          </a:p>
          <a:p>
            <a:pPr marL="0" indent="0">
              <a:buNone/>
            </a:pPr>
            <a:endParaRPr lang="en-US" sz="1800" b="0" dirty="0"/>
          </a:p>
          <a:p>
            <a:pPr marL="0" indent="0">
              <a:buNone/>
            </a:pPr>
            <a:r>
              <a:rPr lang="en-US" sz="1800" dirty="0"/>
              <a:t>Data science </a:t>
            </a:r>
            <a:r>
              <a:rPr lang="en-US" sz="1800" b="0" dirty="0"/>
              <a:t>is a "concept to unify statistics, data analysis, machine learning and their related methods" in order to "understand and analyze actual phenomena" with data. It employs techniques and theories drawn from many fields within the context of mathematics, statistics, information science, and computer science. </a:t>
            </a:r>
          </a:p>
        </p:txBody>
      </p:sp>
    </p:spTree>
    <p:extLst>
      <p:ext uri="{BB962C8B-B14F-4D97-AF65-F5344CB8AC3E}">
        <p14:creationId xmlns:p14="http://schemas.microsoft.com/office/powerpoint/2010/main" val="1733127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Data Science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8286750" cy="3105149"/>
          </a:xfrm>
        </p:spPr>
        <p:txBody>
          <a:bodyPr>
            <a:normAutofit fontScale="92500" lnSpcReduction="10000"/>
          </a:bodyPr>
          <a:lstStyle/>
          <a:p>
            <a:pPr marL="0" indent="0">
              <a:buNone/>
            </a:pPr>
            <a:r>
              <a:rPr lang="en-US" sz="2000" b="0" dirty="0"/>
              <a:t>In 2012, when Harvard Business Review called it "The Sexiest Job of the 21st Century", the term "data science" became a buzzword. It became conflated with:</a:t>
            </a:r>
          </a:p>
          <a:p>
            <a:r>
              <a:rPr lang="en-US" sz="2000" dirty="0"/>
              <a:t>Business analytics</a:t>
            </a:r>
          </a:p>
          <a:p>
            <a:r>
              <a:rPr lang="en-US" sz="2000" dirty="0"/>
              <a:t>Business intelligence</a:t>
            </a:r>
          </a:p>
          <a:p>
            <a:r>
              <a:rPr lang="en-US" sz="2000" dirty="0"/>
              <a:t>Predictive modeling</a:t>
            </a:r>
          </a:p>
          <a:p>
            <a:r>
              <a:rPr lang="en-US" sz="2000" dirty="0"/>
              <a:t>Statistics </a:t>
            </a:r>
            <a:r>
              <a:rPr lang="en-US" sz="2000" b="0" i="1" dirty="0"/>
              <a:t>(Nate Silver referred to data science as a “sexed up term for statistics.”)</a:t>
            </a:r>
          </a:p>
          <a:p>
            <a:pPr marL="0" indent="0">
              <a:buNone/>
            </a:pPr>
            <a:r>
              <a:rPr lang="en-US" sz="2000" b="0" dirty="0"/>
              <a:t>While many university programs now offer a data science degree, there exists no consensus on a definition or suitable curriculum contents.</a:t>
            </a:r>
          </a:p>
          <a:p>
            <a:pPr marL="0" indent="0">
              <a:buNone/>
            </a:pPr>
            <a:r>
              <a:rPr lang="en-US" sz="2000" dirty="0">
                <a:solidFill>
                  <a:srgbClr val="C00000"/>
                </a:solidFill>
              </a:rPr>
              <a:t>Many data-science and big-data projects fail to deliver useful results, often as a result of poor management and utilization of resources.</a:t>
            </a:r>
            <a:endParaRPr lang="en-US" sz="4000" dirty="0">
              <a:solidFill>
                <a:srgbClr val="C00000"/>
              </a:solidFill>
            </a:endParaRPr>
          </a:p>
        </p:txBody>
      </p:sp>
    </p:spTree>
    <p:extLst>
      <p:ext uri="{BB962C8B-B14F-4D97-AF65-F5344CB8AC3E}">
        <p14:creationId xmlns:p14="http://schemas.microsoft.com/office/powerpoint/2010/main" val="318455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3846"/>
            <a:ext cx="6610350" cy="3974305"/>
          </a:xfrm>
        </p:spPr>
        <p:txBody>
          <a:bodyPr/>
          <a:lstStyle/>
          <a:p>
            <a:r>
              <a:rPr lang="en-US" dirty="0"/>
              <a:t>Who is a real data scientist?</a:t>
            </a:r>
            <a:br>
              <a:rPr lang="en-US" dirty="0"/>
            </a:br>
            <a:br>
              <a:rPr lang="en-US" dirty="0"/>
            </a:br>
            <a:r>
              <a:rPr lang="en-US" sz="2000" dirty="0">
                <a:solidFill>
                  <a:schemeClr val="tx1"/>
                </a:solidFill>
              </a:rPr>
              <a:t>Data scientists are highly qualified and can be hard to hire and retain. They are the key professional role behind AI and advanced analytics.</a:t>
            </a:r>
          </a:p>
        </p:txBody>
      </p:sp>
    </p:spTree>
    <p:extLst>
      <p:ext uri="{BB962C8B-B14F-4D97-AF65-F5344CB8AC3E}">
        <p14:creationId xmlns:p14="http://schemas.microsoft.com/office/powerpoint/2010/main" val="101232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3431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8267700" cy="3105149"/>
          </a:xfrm>
        </p:spPr>
        <p:txBody>
          <a:bodyPr>
            <a:normAutofit/>
          </a:bodyPr>
          <a:lstStyle/>
          <a:p>
            <a:r>
              <a:rPr lang="en-US" sz="2000" b="0" dirty="0"/>
              <a:t>AI</a:t>
            </a:r>
          </a:p>
          <a:p>
            <a:r>
              <a:rPr lang="en-US" sz="2000" b="0" dirty="0"/>
              <a:t>Machine Learning</a:t>
            </a:r>
          </a:p>
          <a:p>
            <a:r>
              <a:rPr lang="en-US" sz="2000" b="0" dirty="0"/>
              <a:t>Deep Learning</a:t>
            </a:r>
          </a:p>
          <a:p>
            <a:r>
              <a:rPr lang="en-US" sz="2000" b="0" dirty="0"/>
              <a:t>Data Science</a:t>
            </a:r>
          </a:p>
          <a:p>
            <a:r>
              <a:rPr lang="en-US" sz="2000" dirty="0"/>
              <a:t>Big Data – We will spend some time on it in the next section of class</a:t>
            </a:r>
          </a:p>
          <a:p>
            <a:endParaRPr lang="en-US" sz="4000" dirty="0"/>
          </a:p>
        </p:txBody>
      </p:sp>
    </p:spTree>
    <p:extLst>
      <p:ext uri="{BB962C8B-B14F-4D97-AF65-F5344CB8AC3E}">
        <p14:creationId xmlns:p14="http://schemas.microsoft.com/office/powerpoint/2010/main" val="3498993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5/5d/BalticServers_data_cente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30" y="0"/>
            <a:ext cx="9190430" cy="45037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2: Big Data </a:t>
            </a:r>
          </a:p>
        </p:txBody>
      </p:sp>
    </p:spTree>
    <p:extLst>
      <p:ext uri="{BB962C8B-B14F-4D97-AF65-F5344CB8AC3E}">
        <p14:creationId xmlns:p14="http://schemas.microsoft.com/office/powerpoint/2010/main" val="43510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a:bodyPr>
          <a:lstStyle/>
          <a:p>
            <a:r>
              <a:rPr lang="en-US" dirty="0"/>
              <a:t>Welcome. Did you know…</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352550"/>
            <a:ext cx="7753350" cy="3105149"/>
          </a:xfrm>
        </p:spPr>
        <p:txBody>
          <a:bodyPr>
            <a:normAutofit/>
          </a:bodyPr>
          <a:lstStyle/>
          <a:p>
            <a:r>
              <a:rPr lang="en-US" sz="2000" b="0" dirty="0"/>
              <a:t>AI is more than 40 years old.</a:t>
            </a:r>
          </a:p>
          <a:p>
            <a:r>
              <a:rPr lang="en-US" sz="2000" b="0" dirty="0"/>
              <a:t>Only 10,000 people in the world can actually “do” serious AI.</a:t>
            </a:r>
          </a:p>
          <a:p>
            <a:endParaRPr lang="en-US" sz="2000" b="0" dirty="0"/>
          </a:p>
          <a:p>
            <a:endParaRPr lang="en-US" sz="2000" b="0" dirty="0"/>
          </a:p>
        </p:txBody>
      </p:sp>
    </p:spTree>
    <p:extLst>
      <p:ext uri="{BB962C8B-B14F-4D97-AF65-F5344CB8AC3E}">
        <p14:creationId xmlns:p14="http://schemas.microsoft.com/office/powerpoint/2010/main" val="57325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What is Big Data?</a:t>
            </a:r>
          </a:p>
        </p:txBody>
      </p:sp>
      <p:sp>
        <p:nvSpPr>
          <p:cNvPr id="7" name="Content Placeholder 6"/>
          <p:cNvSpPr>
            <a:spLocks noGrp="1"/>
          </p:cNvSpPr>
          <p:nvPr>
            <p:ph idx="1"/>
          </p:nvPr>
        </p:nvSpPr>
        <p:spPr>
          <a:xfrm>
            <a:off x="152400" y="1143001"/>
            <a:ext cx="8686800" cy="3489722"/>
          </a:xfrm>
        </p:spPr>
        <p:txBody>
          <a:bodyPr>
            <a:normAutofit/>
          </a:bodyPr>
          <a:lstStyle/>
          <a:p>
            <a:pPr marL="514350" lvl="1" indent="0">
              <a:buNone/>
            </a:pPr>
            <a:r>
              <a:rPr lang="en-US" dirty="0"/>
              <a:t>The 3 V’s</a:t>
            </a:r>
          </a:p>
          <a:p>
            <a:pPr lvl="2"/>
            <a:r>
              <a:rPr lang="en-US" b="1" dirty="0"/>
              <a:t>Volume</a:t>
            </a:r>
          </a:p>
          <a:p>
            <a:pPr marL="1371600" lvl="3" indent="0">
              <a:buNone/>
            </a:pPr>
            <a:r>
              <a:rPr lang="en-US" dirty="0"/>
              <a:t>Large Quantities (think gigabytes, terabytes of information daily)</a:t>
            </a:r>
          </a:p>
          <a:p>
            <a:pPr lvl="2"/>
            <a:r>
              <a:rPr lang="en-US" b="1" dirty="0"/>
              <a:t>Velocity</a:t>
            </a:r>
          </a:p>
          <a:p>
            <a:pPr marL="1371600" lvl="3" indent="0">
              <a:buNone/>
            </a:pPr>
            <a:r>
              <a:rPr lang="en-US" dirty="0"/>
              <a:t>Speed of generation and/or need to be processed quickly</a:t>
            </a:r>
          </a:p>
          <a:p>
            <a:pPr lvl="2"/>
            <a:r>
              <a:rPr lang="en-US" b="1" dirty="0"/>
              <a:t>Variety</a:t>
            </a:r>
          </a:p>
          <a:p>
            <a:pPr marL="1371600" lvl="3" indent="0">
              <a:buNone/>
            </a:pPr>
            <a:r>
              <a:rPr lang="en-US" dirty="0"/>
              <a:t>Data might be structured, unstructured, varying sources </a:t>
            </a:r>
          </a:p>
          <a:p>
            <a:pPr lvl="2"/>
            <a:r>
              <a:rPr lang="en-US" b="1" dirty="0"/>
              <a:t>And some additional considerations…</a:t>
            </a:r>
          </a:p>
        </p:txBody>
      </p:sp>
    </p:spTree>
    <p:extLst>
      <p:ext uri="{BB962C8B-B14F-4D97-AF65-F5344CB8AC3E}">
        <p14:creationId xmlns:p14="http://schemas.microsoft.com/office/powerpoint/2010/main" val="411112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p:txBody>
          <a:bodyPr>
            <a:normAutofit/>
          </a:bodyPr>
          <a:lstStyle/>
          <a:p>
            <a:r>
              <a:rPr lang="en-US" sz="2400" b="1" dirty="0"/>
              <a:t>Variability</a:t>
            </a:r>
            <a:endParaRPr lang="en-US" sz="2400" dirty="0"/>
          </a:p>
          <a:p>
            <a:pPr marL="457200" lvl="1" indent="0">
              <a:buNone/>
            </a:pPr>
            <a:r>
              <a:rPr lang="en-US" sz="2400" b="0" dirty="0"/>
              <a:t>Is your data consistent?  Does it have holes in it?</a:t>
            </a:r>
          </a:p>
          <a:p>
            <a:r>
              <a:rPr lang="en-US" sz="2400" b="1" dirty="0"/>
              <a:t>Veracity</a:t>
            </a:r>
          </a:p>
          <a:p>
            <a:pPr marL="457200" lvl="1" indent="0">
              <a:buNone/>
            </a:pPr>
            <a:r>
              <a:rPr lang="en-US" sz="2400" b="0" dirty="0"/>
              <a:t>How accurate are your data sets?</a:t>
            </a:r>
          </a:p>
          <a:p>
            <a:r>
              <a:rPr lang="en-US" sz="2400" b="1" dirty="0"/>
              <a:t>Complexity</a:t>
            </a:r>
            <a:endParaRPr lang="en-US" sz="2400" dirty="0"/>
          </a:p>
          <a:p>
            <a:pPr marL="457200" lvl="1" indent="0">
              <a:buNone/>
            </a:pPr>
            <a:r>
              <a:rPr lang="en-US" sz="2400" b="0" dirty="0"/>
              <a:t>The more complex your data, the “bigger” it is.  Do you have multiple sources that much be linked, connected, or correlated in order to grasp it’s meaning?</a:t>
            </a:r>
          </a:p>
        </p:txBody>
      </p:sp>
    </p:spTree>
    <p:extLst>
      <p:ext uri="{BB962C8B-B14F-4D97-AF65-F5344CB8AC3E}">
        <p14:creationId xmlns:p14="http://schemas.microsoft.com/office/powerpoint/2010/main" val="1549409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01786"/>
            <a:ext cx="7467600" cy="769441"/>
          </a:xfrm>
          <a:prstGeom prst="rect">
            <a:avLst/>
          </a:prstGeom>
          <a:noFill/>
        </p:spPr>
        <p:txBody>
          <a:bodyPr wrap="square" rtlCol="0">
            <a:spAutoFit/>
          </a:bodyPr>
          <a:lstStyle/>
          <a:p>
            <a:r>
              <a:rPr lang="en-US" sz="4400" b="1" dirty="0">
                <a:solidFill>
                  <a:schemeClr val="accent3"/>
                </a:solidFill>
                <a:latin typeface="+mn-lt"/>
              </a:rPr>
              <a:t>New Data Sources</a:t>
            </a:r>
          </a:p>
        </p:txBody>
      </p:sp>
      <p:sp>
        <p:nvSpPr>
          <p:cNvPr id="5" name="TextBox 4"/>
          <p:cNvSpPr txBox="1"/>
          <p:nvPr/>
        </p:nvSpPr>
        <p:spPr>
          <a:xfrm>
            <a:off x="228600" y="1246210"/>
            <a:ext cx="4724400" cy="2503249"/>
          </a:xfrm>
          <a:prstGeom prst="rect">
            <a:avLst/>
          </a:prstGeom>
          <a:noFill/>
        </p:spPr>
        <p:txBody>
          <a:bodyPr wrap="square" rtlCol="0">
            <a:spAutoFit/>
          </a:bodyPr>
          <a:lstStyle/>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Logs</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Sensors / RFID</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Location / Geospatial </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Video / Recognition</a:t>
            </a:r>
          </a:p>
          <a:p>
            <a:pPr marL="800100" lvl="1" indent="-342900">
              <a:spcBef>
                <a:spcPts val="600"/>
              </a:spcBef>
              <a:spcAft>
                <a:spcPts val="500"/>
              </a:spcAft>
              <a:buFont typeface="Arial" pitchFamily="34" charset="0"/>
              <a:buChar char="•"/>
              <a:defRPr/>
            </a:pPr>
            <a:r>
              <a:rPr lang="en-US" sz="2400" b="1" kern="0" dirty="0">
                <a:latin typeface="+mn-lt"/>
                <a:cs typeface="Arial" pitchFamily="34" charset="0"/>
              </a:rPr>
              <a:t>Social / Natural Language</a:t>
            </a:r>
            <a:endParaRPr lang="en-US" sz="2400" b="1" dirty="0">
              <a:latin typeface="+mn-lt"/>
            </a:endParaRPr>
          </a:p>
        </p:txBody>
      </p:sp>
      <p:pic>
        <p:nvPicPr>
          <p:cNvPr id="6" name="Picture 5"/>
          <p:cNvPicPr>
            <a:picLocks noChangeAspect="1" noChangeArrowheads="1"/>
          </p:cNvPicPr>
          <p:nvPr/>
        </p:nvPicPr>
        <p:blipFill>
          <a:blip r:embed="rId3" cstate="print"/>
          <a:srcRect/>
          <a:stretch>
            <a:fillRect/>
          </a:stretch>
        </p:blipFill>
        <p:spPr bwMode="auto">
          <a:xfrm>
            <a:off x="6475482" y="3129992"/>
            <a:ext cx="1906518" cy="127302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cstate="print"/>
          <a:srcRect/>
          <a:stretch>
            <a:fillRect/>
          </a:stretch>
        </p:blipFill>
        <p:spPr bwMode="auto">
          <a:xfrm>
            <a:off x="6629400" y="650072"/>
            <a:ext cx="1549896" cy="91323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noChangeArrowheads="1"/>
          </p:cNvPicPr>
          <p:nvPr/>
        </p:nvPicPr>
        <p:blipFill>
          <a:blip r:embed="rId5" cstate="print"/>
          <a:srcRect/>
          <a:stretch>
            <a:fillRect/>
          </a:stretch>
        </p:blipFill>
        <p:spPr bwMode="auto">
          <a:xfrm>
            <a:off x="4953000" y="1851662"/>
            <a:ext cx="1676400" cy="875360"/>
          </a:xfrm>
          <a:prstGeom prst="rect">
            <a:avLst/>
          </a:prstGeom>
          <a:ln>
            <a:noFill/>
          </a:ln>
          <a:effectLst>
            <a:outerShdw blurRad="292100" dist="139700" dir="2700000" algn="tl" rotWithShape="0">
              <a:srgbClr val="333333">
                <a:alpha val="65000"/>
              </a:srgbClr>
            </a:outerShdw>
          </a:effectLst>
        </p:spPr>
      </p:pic>
      <p:sp>
        <p:nvSpPr>
          <p:cNvPr id="11" name="Rectangle 3"/>
          <p:cNvSpPr txBox="1">
            <a:spLocks noChangeArrowheads="1"/>
          </p:cNvSpPr>
          <p:nvPr/>
        </p:nvSpPr>
        <p:spPr bwMode="auto">
          <a:xfrm>
            <a:off x="6172200" y="286801"/>
            <a:ext cx="2209800"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rPr>
              <a:t>            Power</a:t>
            </a:r>
            <a:r>
              <a:rPr kumimoji="0" lang="en-US" sz="1600" b="1" i="0" u="none" strike="noStrike" kern="1200" cap="none" spc="0" normalizeH="0" noProof="0" dirty="0">
                <a:ln>
                  <a:noFill/>
                </a:ln>
                <a:solidFill>
                  <a:schemeClr val="tx1"/>
                </a:solidFill>
                <a:effectLst/>
                <a:uLnTx/>
                <a:uFillTx/>
                <a:latin typeface="+mn-lt"/>
                <a:ea typeface="+mn-ea"/>
                <a:cs typeface="Arial" pitchFamily="34" charset="0"/>
              </a:rPr>
              <a:t> Sensors</a:t>
            </a:r>
            <a:r>
              <a:rPr lang="en-US" sz="1600" b="1" dirty="0">
                <a:latin typeface="+mn-lt"/>
                <a:cs typeface="Arial" pitchFamily="34" charset="0"/>
              </a:rPr>
              <a:t>  </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
        <p:nvSpPr>
          <p:cNvPr id="12" name="Rectangle 3"/>
          <p:cNvSpPr txBox="1">
            <a:spLocks noChangeArrowheads="1"/>
          </p:cNvSpPr>
          <p:nvPr/>
        </p:nvSpPr>
        <p:spPr bwMode="auto">
          <a:xfrm>
            <a:off x="6096000" y="2800350"/>
            <a:ext cx="2405831" cy="2617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rPr>
              <a:t>     Helmet </a:t>
            </a:r>
            <a:r>
              <a:rPr kumimoji="0" lang="en-US" sz="1600" b="1" i="0" u="none" strike="noStrike" kern="1200" cap="none" spc="0" normalizeH="0" noProof="0" dirty="0">
                <a:ln>
                  <a:noFill/>
                </a:ln>
                <a:solidFill>
                  <a:schemeClr val="tx1"/>
                </a:solidFill>
                <a:effectLst/>
                <a:uLnTx/>
                <a:uFillTx/>
                <a:latin typeface="+mn-lt"/>
                <a:ea typeface="+mn-ea"/>
                <a:cs typeface="Arial" pitchFamily="34" charset="0"/>
              </a:rPr>
              <a:t>Sensors</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
        <p:nvSpPr>
          <p:cNvPr id="13" name="Rectangle 3"/>
          <p:cNvSpPr txBox="1">
            <a:spLocks noChangeArrowheads="1"/>
          </p:cNvSpPr>
          <p:nvPr/>
        </p:nvSpPr>
        <p:spPr bwMode="auto">
          <a:xfrm>
            <a:off x="6655296" y="2114550"/>
            <a:ext cx="1574304"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b="1" kern="1200" noProof="0" dirty="0">
                <a:latin typeface="+mn-lt"/>
                <a:cs typeface="Arial" pitchFamily="34" charset="0"/>
              </a:rPr>
              <a:t>Driving Sensors</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Tree>
    <p:extLst>
      <p:ext uri="{BB962C8B-B14F-4D97-AF65-F5344CB8AC3E}">
        <p14:creationId xmlns:p14="http://schemas.microsoft.com/office/powerpoint/2010/main" val="2536156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01786"/>
            <a:ext cx="7467600" cy="769441"/>
          </a:xfrm>
          <a:prstGeom prst="rect">
            <a:avLst/>
          </a:prstGeom>
          <a:noFill/>
        </p:spPr>
        <p:txBody>
          <a:bodyPr wrap="square" rtlCol="0">
            <a:spAutoFit/>
          </a:bodyPr>
          <a:lstStyle/>
          <a:p>
            <a:r>
              <a:rPr lang="en-US" sz="4400" b="1" dirty="0">
                <a:solidFill>
                  <a:schemeClr val="accent3"/>
                </a:solidFill>
                <a:latin typeface="+mn-lt"/>
              </a:rPr>
              <a:t>IoT – Internet of Things</a:t>
            </a:r>
          </a:p>
        </p:txBody>
      </p:sp>
      <p:pic>
        <p:nvPicPr>
          <p:cNvPr id="14" name="Picture 2" descr="Image result for roomba">
            <a:extLst>
              <a:ext uri="{FF2B5EF4-FFF2-40B4-BE49-F238E27FC236}">
                <a16:creationId xmlns:a16="http://schemas.microsoft.com/office/drawing/2014/main" id="{21158710-C29E-004C-9087-9E4E9F915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77" r="11568"/>
          <a:stretch/>
        </p:blipFill>
        <p:spPr bwMode="auto">
          <a:xfrm>
            <a:off x="4953000" y="1047750"/>
            <a:ext cx="3750953" cy="32766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55D95923-D968-B242-A63E-732412A01A24}"/>
              </a:ext>
            </a:extLst>
          </p:cNvPr>
          <p:cNvSpPr>
            <a:spLocks noGrp="1"/>
          </p:cNvSpPr>
          <p:nvPr>
            <p:ph type="title"/>
          </p:nvPr>
        </p:nvSpPr>
        <p:spPr>
          <a:xfrm>
            <a:off x="533400" y="1428750"/>
            <a:ext cx="4038600" cy="2362200"/>
          </a:xfrm>
        </p:spPr>
        <p:txBody>
          <a:bodyPr>
            <a:normAutofit/>
          </a:bodyPr>
          <a:lstStyle/>
          <a:p>
            <a:r>
              <a:rPr lang="en-US" sz="2600" dirty="0">
                <a:solidFill>
                  <a:srgbClr val="FF6700"/>
                </a:solidFill>
                <a:latin typeface="Calibri" panose="020F0502020204030204" pitchFamily="34" charset="0"/>
              </a:rPr>
              <a:t>E.g. Sensors</a:t>
            </a:r>
            <a:br>
              <a:rPr lang="en-US" sz="2600" dirty="0">
                <a:solidFill>
                  <a:srgbClr val="FF6700"/>
                </a:solidFill>
                <a:latin typeface="Calibri" panose="020F0502020204030204" pitchFamily="34" charset="0"/>
              </a:rPr>
            </a:b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Machine-generated</a:t>
            </a: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Collection</a:t>
            </a: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Utilization</a:t>
            </a:r>
          </a:p>
        </p:txBody>
      </p:sp>
    </p:spTree>
    <p:extLst>
      <p:ext uri="{BB962C8B-B14F-4D97-AF65-F5344CB8AC3E}">
        <p14:creationId xmlns:p14="http://schemas.microsoft.com/office/powerpoint/2010/main" val="320557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3124200" cy="869154"/>
          </a:xfrm>
        </p:spPr>
        <p:txBody>
          <a:bodyPr/>
          <a:lstStyle/>
          <a:p>
            <a:r>
              <a:rPr lang="en-US" dirty="0">
                <a:solidFill>
                  <a:srgbClr val="FF6700"/>
                </a:solidFill>
                <a:latin typeface="Calibri" panose="020F0502020204030204" pitchFamily="34" charset="0"/>
              </a:rPr>
              <a:t>Machine vision</a:t>
            </a:r>
          </a:p>
        </p:txBody>
      </p:sp>
      <p:pic>
        <p:nvPicPr>
          <p:cNvPr id="6146" name="Picture 2" descr="Image result for how machien vision look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6229"/>
            <a:ext cx="5410200" cy="4608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how machien vision looks"/>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647950"/>
            <a:ext cx="2980268" cy="167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06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81000" y="273847"/>
            <a:ext cx="7886700" cy="869154"/>
          </a:xfrm>
        </p:spPr>
        <p:txBody>
          <a:bodyPr/>
          <a:lstStyle/>
          <a:p>
            <a:r>
              <a:rPr lang="en-US" dirty="0"/>
              <a:t>The big data prerequisite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62600" y="285750"/>
            <a:ext cx="3200400" cy="405784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57200" y="1123950"/>
            <a:ext cx="3810000" cy="523220"/>
          </a:xfrm>
          <a:prstGeom prst="rect">
            <a:avLst/>
          </a:prstGeom>
          <a:noFill/>
        </p:spPr>
        <p:txBody>
          <a:bodyPr wrap="square" rtlCol="0">
            <a:spAutoFit/>
          </a:bodyPr>
          <a:lstStyle/>
          <a:p>
            <a:r>
              <a:rPr lang="en-US" sz="2800" b="1" dirty="0">
                <a:latin typeface="+mn-lt"/>
              </a:rPr>
              <a:t>15 years ago…</a:t>
            </a:r>
            <a:endParaRPr lang="en-US" sz="3600" b="1" dirty="0">
              <a:latin typeface="+mn-lt"/>
            </a:endParaRPr>
          </a:p>
        </p:txBody>
      </p:sp>
      <p:sp>
        <p:nvSpPr>
          <p:cNvPr id="6" name="TextBox 5"/>
          <p:cNvSpPr txBox="1"/>
          <p:nvPr/>
        </p:nvSpPr>
        <p:spPr>
          <a:xfrm>
            <a:off x="457200" y="1885950"/>
            <a:ext cx="4648200" cy="1938992"/>
          </a:xfrm>
          <a:prstGeom prst="rect">
            <a:avLst/>
          </a:prstGeom>
          <a:noFill/>
        </p:spPr>
        <p:txBody>
          <a:bodyPr wrap="square" rtlCol="0">
            <a:spAutoFit/>
          </a:bodyPr>
          <a:lstStyle/>
          <a:p>
            <a:pPr marL="571500" indent="-571500">
              <a:buFont typeface="Wingdings" panose="05000000000000000000" pitchFamily="2" charset="2"/>
              <a:buChar char="§"/>
              <a:tabLst>
                <a:tab pos="1255713" algn="l"/>
              </a:tabLst>
            </a:pPr>
            <a:r>
              <a:rPr lang="en-US" sz="2400" b="1" dirty="0">
                <a:latin typeface="+mj-lt"/>
              </a:rPr>
              <a:t>Big, exotic supercomputers (Cray J90 pictured)</a:t>
            </a:r>
          </a:p>
          <a:p>
            <a:pPr marL="571500" indent="-571500">
              <a:buFont typeface="Wingdings" panose="05000000000000000000" pitchFamily="2" charset="2"/>
              <a:buChar char="§"/>
              <a:tabLst>
                <a:tab pos="1255713" algn="l"/>
              </a:tabLst>
            </a:pPr>
            <a:r>
              <a:rPr lang="en-US" sz="2400" b="1" dirty="0">
                <a:latin typeface="+mj-lt"/>
              </a:rPr>
              <a:t>2.5 million dollars</a:t>
            </a:r>
          </a:p>
          <a:p>
            <a:pPr marL="571500" indent="-571500">
              <a:buFont typeface="Wingdings" panose="05000000000000000000" pitchFamily="2" charset="2"/>
              <a:buChar char="§"/>
              <a:tabLst>
                <a:tab pos="1255713" algn="l"/>
              </a:tabLst>
            </a:pPr>
            <a:r>
              <a:rPr lang="en-US" sz="2400" b="1" dirty="0">
                <a:latin typeface="+mj-lt"/>
              </a:rPr>
              <a:t>Big, important projects</a:t>
            </a:r>
          </a:p>
          <a:p>
            <a:pPr marL="571500" indent="-571500">
              <a:buFont typeface="Wingdings" panose="05000000000000000000" pitchFamily="2" charset="2"/>
              <a:buChar char="§"/>
              <a:tabLst>
                <a:tab pos="1255713" algn="l"/>
              </a:tabLst>
            </a:pPr>
            <a:r>
              <a:rPr lang="en-US" sz="2400" b="1" dirty="0">
                <a:latin typeface="+mj-lt"/>
              </a:rPr>
              <a:t>Wait lists…PhDs</a:t>
            </a:r>
          </a:p>
        </p:txBody>
      </p:sp>
      <p:cxnSp>
        <p:nvCxnSpPr>
          <p:cNvPr id="7" name="Straight Connector 6"/>
          <p:cNvCxnSpPr/>
          <p:nvPr/>
        </p:nvCxnSpPr>
        <p:spPr>
          <a:xfrm>
            <a:off x="533400" y="1733550"/>
            <a:ext cx="312420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854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85750"/>
            <a:ext cx="8610600" cy="707886"/>
          </a:xfrm>
          <a:prstGeom prst="rect">
            <a:avLst/>
          </a:prstGeom>
          <a:noFill/>
        </p:spPr>
        <p:txBody>
          <a:bodyPr wrap="square" rtlCol="0">
            <a:spAutoFit/>
          </a:bodyPr>
          <a:lstStyle/>
          <a:p>
            <a:pPr algn="ctr"/>
            <a:r>
              <a:rPr lang="en-US" sz="4000" b="1" dirty="0">
                <a:solidFill>
                  <a:srgbClr val="FF6700"/>
                </a:solidFill>
                <a:latin typeface="+mn-lt"/>
              </a:rPr>
              <a:t>Virtualization</a:t>
            </a:r>
            <a:endParaRPr lang="en-US" sz="4800" b="1" dirty="0">
              <a:solidFill>
                <a:srgbClr val="FF6700"/>
              </a:solidFill>
              <a:latin typeface="+mn-lt"/>
            </a:endParaRPr>
          </a:p>
        </p:txBody>
      </p:sp>
      <p:cxnSp>
        <p:nvCxnSpPr>
          <p:cNvPr id="6" name="Straight Connector 5"/>
          <p:cNvCxnSpPr/>
          <p:nvPr/>
        </p:nvCxnSpPr>
        <p:spPr>
          <a:xfrm>
            <a:off x="1066800" y="1229707"/>
            <a:ext cx="685800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0200" y="1923790"/>
            <a:ext cx="2050202" cy="205020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076190"/>
            <a:ext cx="704959" cy="72416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981200" y="1367081"/>
            <a:ext cx="1447800" cy="595035"/>
          </a:xfrm>
          <a:prstGeom prst="rect">
            <a:avLst/>
          </a:prstGeom>
          <a:noFill/>
        </p:spPr>
        <p:txBody>
          <a:bodyPr wrap="square" rtlCol="0">
            <a:spAutoFit/>
          </a:bodyPr>
          <a:lstStyle/>
          <a:p>
            <a:pPr algn="ctr">
              <a:lnSpc>
                <a:spcPts val="4100"/>
              </a:lnSpc>
            </a:pPr>
            <a:r>
              <a:rPr lang="en-US" sz="3200" b="1" dirty="0">
                <a:latin typeface="+mn-lt"/>
              </a:rPr>
              <a:t>2006</a:t>
            </a:r>
          </a:p>
        </p:txBody>
      </p:sp>
      <p:sp>
        <p:nvSpPr>
          <p:cNvPr id="11" name="TextBox 10"/>
          <p:cNvSpPr txBox="1"/>
          <p:nvPr/>
        </p:nvSpPr>
        <p:spPr>
          <a:xfrm>
            <a:off x="5334000" y="1358563"/>
            <a:ext cx="1752600" cy="595035"/>
          </a:xfrm>
          <a:prstGeom prst="rect">
            <a:avLst/>
          </a:prstGeom>
          <a:noFill/>
        </p:spPr>
        <p:txBody>
          <a:bodyPr wrap="square" rtlCol="0">
            <a:spAutoFit/>
          </a:bodyPr>
          <a:lstStyle/>
          <a:p>
            <a:pPr algn="ctr">
              <a:lnSpc>
                <a:spcPts val="4100"/>
              </a:lnSpc>
            </a:pPr>
            <a:r>
              <a:rPr lang="en-US" sz="3200" b="1" dirty="0">
                <a:latin typeface="+mn-lt"/>
              </a:rPr>
              <a:t>Today</a:t>
            </a:r>
          </a:p>
        </p:txBody>
      </p:sp>
      <p:pic>
        <p:nvPicPr>
          <p:cNvPr id="8" name="Picture 7">
            <a:extLst>
              <a:ext uri="{FF2B5EF4-FFF2-40B4-BE49-F238E27FC236}">
                <a16:creationId xmlns:a16="http://schemas.microsoft.com/office/drawing/2014/main" id="{8B1CAAA6-A2CE-3D4C-992A-573B4A327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038350"/>
            <a:ext cx="704959" cy="7241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A0EF30A-7519-C842-AD16-DDD7D8052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876550"/>
            <a:ext cx="704959" cy="7241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A02BEE2-AC83-5F49-B702-D3CF714F0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876550"/>
            <a:ext cx="704959" cy="7241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46CE693-C719-FF4D-8465-AE0157E69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2876550"/>
            <a:ext cx="704959" cy="72416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9D6673B-DD1E-EA42-A1DA-D775B2F23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038350"/>
            <a:ext cx="704959" cy="724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3009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4" y="175390"/>
            <a:ext cx="8607426" cy="716754"/>
          </a:xfrm>
        </p:spPr>
        <p:txBody>
          <a:bodyPr>
            <a:normAutofit/>
          </a:bodyPr>
          <a:lstStyle/>
          <a:p>
            <a:r>
              <a:rPr lang="en-US" sz="3200" dirty="0">
                <a:solidFill>
                  <a:srgbClr val="FF6700"/>
                </a:solidFill>
                <a:latin typeface="Calibri" panose="020F0502020204030204" pitchFamily="34" charset="0"/>
              </a:rPr>
              <a:t>Compute capability, costs, and performance</a:t>
            </a:r>
          </a:p>
        </p:txBody>
      </p:sp>
      <p:sp>
        <p:nvSpPr>
          <p:cNvPr id="3" name="AutoShape 2"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3">
            <a:extLst>
              <a:ext uri="{FF2B5EF4-FFF2-40B4-BE49-F238E27FC236}">
                <a16:creationId xmlns:a16="http://schemas.microsoft.com/office/drawing/2014/main" id="{35BE848E-E5A2-824D-B8F0-86A456E00C51}"/>
              </a:ext>
            </a:extLst>
          </p:cNvPr>
          <p:cNvPicPr>
            <a:picLocks noGrp="1" noChangeAspect="1"/>
          </p:cNvPicPr>
          <p:nvPr>
            <p:ph idx="1"/>
          </p:nvPr>
        </p:nvPicPr>
        <p:blipFill>
          <a:blip r:embed="rId3"/>
          <a:stretch>
            <a:fillRect/>
          </a:stretch>
        </p:blipFill>
        <p:spPr>
          <a:xfrm>
            <a:off x="191385" y="1120744"/>
            <a:ext cx="4020951" cy="3127406"/>
          </a:xfrm>
          <a:prstGeom prst="rect">
            <a:avLst/>
          </a:prstGeom>
        </p:spPr>
      </p:pic>
      <p:pic>
        <p:nvPicPr>
          <p:cNvPr id="9" name="Picture 8">
            <a:extLst>
              <a:ext uri="{FF2B5EF4-FFF2-40B4-BE49-F238E27FC236}">
                <a16:creationId xmlns:a16="http://schemas.microsoft.com/office/drawing/2014/main" id="{BFB4569F-CCD1-2B48-BA19-08BD4A17A551}"/>
              </a:ext>
            </a:extLst>
          </p:cNvPr>
          <p:cNvPicPr>
            <a:picLocks noChangeAspect="1"/>
          </p:cNvPicPr>
          <p:nvPr/>
        </p:nvPicPr>
        <p:blipFill>
          <a:blip r:embed="rId4"/>
          <a:stretch>
            <a:fillRect/>
          </a:stretch>
        </p:blipFill>
        <p:spPr>
          <a:xfrm>
            <a:off x="4283734" y="1123950"/>
            <a:ext cx="4631666" cy="3062976"/>
          </a:xfrm>
          <a:prstGeom prst="rect">
            <a:avLst/>
          </a:prstGeom>
        </p:spPr>
      </p:pic>
    </p:spTree>
    <p:extLst>
      <p:ext uri="{BB962C8B-B14F-4D97-AF65-F5344CB8AC3E}">
        <p14:creationId xmlns:p14="http://schemas.microsoft.com/office/powerpoint/2010/main" val="315803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85750"/>
            <a:ext cx="7467600" cy="769441"/>
          </a:xfrm>
          <a:prstGeom prst="rect">
            <a:avLst/>
          </a:prstGeom>
          <a:noFill/>
        </p:spPr>
        <p:txBody>
          <a:bodyPr wrap="square" rtlCol="0">
            <a:spAutoFit/>
          </a:bodyPr>
          <a:lstStyle/>
          <a:p>
            <a:r>
              <a:rPr lang="en-US" sz="4400" b="1" dirty="0">
                <a:solidFill>
                  <a:schemeClr val="accent3"/>
                </a:solidFill>
                <a:latin typeface="+mn-lt"/>
              </a:rPr>
              <a:t>Applications of Big Data</a:t>
            </a:r>
          </a:p>
        </p:txBody>
      </p:sp>
      <p:sp>
        <p:nvSpPr>
          <p:cNvPr id="5" name="TextBox 4"/>
          <p:cNvSpPr txBox="1"/>
          <p:nvPr/>
        </p:nvSpPr>
        <p:spPr>
          <a:xfrm>
            <a:off x="1295400" y="1225615"/>
            <a:ext cx="7010400" cy="4893647"/>
          </a:xfrm>
          <a:prstGeom prst="rect">
            <a:avLst/>
          </a:prstGeom>
          <a:noFill/>
        </p:spPr>
        <p:txBody>
          <a:bodyPr wrap="square" rtlCol="0">
            <a:spAutoFit/>
          </a:bodyPr>
          <a:lstStyle/>
          <a:p>
            <a:r>
              <a:rPr lang="en-US" sz="3200" b="1" dirty="0">
                <a:latin typeface="+mn-lt"/>
              </a:rPr>
              <a:t>What can we do with it?</a:t>
            </a:r>
          </a:p>
          <a:p>
            <a:pPr marL="914400" lvl="1" indent="-457200">
              <a:buFont typeface="Arial"/>
              <a:buChar char="•"/>
            </a:pPr>
            <a:r>
              <a:rPr lang="en-US" sz="3200" dirty="0">
                <a:latin typeface="+mn-lt"/>
              </a:rPr>
              <a:t>Data warehousing</a:t>
            </a:r>
          </a:p>
          <a:p>
            <a:pPr marL="914400" lvl="1" indent="-457200">
              <a:buFont typeface="Arial"/>
              <a:buChar char="•"/>
            </a:pPr>
            <a:r>
              <a:rPr lang="en-US" sz="3200" dirty="0">
                <a:latin typeface="+mn-lt"/>
              </a:rPr>
              <a:t>Business intelligence</a:t>
            </a:r>
          </a:p>
          <a:p>
            <a:pPr marL="914400" lvl="1" indent="-457200">
              <a:buFont typeface="Arial"/>
              <a:buChar char="•"/>
            </a:pPr>
            <a:r>
              <a:rPr lang="en-US" sz="3200" dirty="0">
                <a:latin typeface="+mn-lt"/>
              </a:rPr>
              <a:t>Analytics</a:t>
            </a:r>
          </a:p>
          <a:p>
            <a:pPr marL="914400" lvl="1" indent="-457200">
              <a:buFont typeface="Arial"/>
              <a:buChar char="•"/>
            </a:pPr>
            <a:r>
              <a:rPr lang="en-US" sz="3200" dirty="0">
                <a:latin typeface="+mn-lt"/>
              </a:rPr>
              <a:t>Predictive statistics</a:t>
            </a:r>
          </a:p>
          <a:p>
            <a:pPr marL="914400" lvl="1" indent="-457200">
              <a:buFont typeface="Arial"/>
              <a:buChar char="•"/>
            </a:pPr>
            <a:r>
              <a:rPr lang="en-US" sz="3200" dirty="0">
                <a:latin typeface="+mn-lt"/>
              </a:rPr>
              <a:t>Data science</a:t>
            </a:r>
          </a:p>
          <a:p>
            <a:pPr marL="914400" lvl="1" indent="-457200">
              <a:buFont typeface="Wingdings" charset="2"/>
              <a:buChar char="§"/>
            </a:pPr>
            <a:endParaRPr lang="en-US" sz="3200" dirty="0">
              <a:latin typeface="+mn-lt"/>
            </a:endParaRPr>
          </a:p>
          <a:p>
            <a:endParaRPr lang="en-US" sz="3200" b="1" dirty="0">
              <a:latin typeface="+mn-lt"/>
            </a:endParaRPr>
          </a:p>
          <a:p>
            <a:pPr marL="457200" indent="-457200">
              <a:buFont typeface="Arial" panose="020B0604020202020204" pitchFamily="34" charset="0"/>
              <a:buChar char="•"/>
            </a:pPr>
            <a:endParaRPr lang="en-US" sz="3200" b="1" dirty="0">
              <a:latin typeface="+mn-lt"/>
            </a:endParaRPr>
          </a:p>
          <a:p>
            <a:pPr marL="457200" indent="-4572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3530795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819150"/>
            <a:ext cx="7924800" cy="370934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14400" lvl="1" indent="-457200">
              <a:lnSpc>
                <a:spcPct val="150000"/>
              </a:lnSpc>
              <a:buFont typeface="Arial"/>
              <a:buChar char="•"/>
            </a:pPr>
            <a:r>
              <a:rPr lang="en-US" sz="3200" dirty="0"/>
              <a:t>There are many, many sources of data</a:t>
            </a:r>
          </a:p>
          <a:p>
            <a:pPr marL="914400" lvl="1" indent="-457200">
              <a:lnSpc>
                <a:spcPct val="150000"/>
              </a:lnSpc>
              <a:buFont typeface="Arial"/>
              <a:buChar char="•"/>
            </a:pPr>
            <a:r>
              <a:rPr lang="en-US" sz="3200" dirty="0"/>
              <a:t>The speed of data creation is increasing</a:t>
            </a:r>
          </a:p>
          <a:p>
            <a:pPr marL="914400" lvl="1" indent="-457200">
              <a:lnSpc>
                <a:spcPct val="150000"/>
              </a:lnSpc>
              <a:buFont typeface="Arial"/>
              <a:buChar char="•"/>
            </a:pPr>
            <a:r>
              <a:rPr lang="en-US" sz="3200" dirty="0"/>
              <a:t>We need to process it</a:t>
            </a:r>
          </a:p>
          <a:p>
            <a:pPr marL="914400" lvl="1" indent="-457200">
              <a:lnSpc>
                <a:spcPct val="150000"/>
              </a:lnSpc>
              <a:buFont typeface="Arial"/>
              <a:buChar char="•"/>
            </a:pPr>
            <a:r>
              <a:rPr lang="en-US" sz="3200" dirty="0"/>
              <a:t>We need to make sense of it</a:t>
            </a:r>
          </a:p>
          <a:p>
            <a:pPr marL="914400" lvl="1" indent="-457200">
              <a:lnSpc>
                <a:spcPct val="150000"/>
              </a:lnSpc>
              <a:buFont typeface="Arial"/>
              <a:buChar char="•"/>
            </a:pPr>
            <a:r>
              <a:rPr lang="en-US" sz="3200" dirty="0"/>
              <a:t>We can use it to establish advantage</a:t>
            </a:r>
          </a:p>
        </p:txBody>
      </p:sp>
      <p:sp>
        <p:nvSpPr>
          <p:cNvPr id="6" name="Title 5"/>
          <p:cNvSpPr txBox="1">
            <a:spLocks noGrp="1"/>
          </p:cNvSpPr>
          <p:nvPr>
            <p:ph type="title"/>
          </p:nvPr>
        </p:nvSpPr>
        <p:spPr>
          <a:xfrm>
            <a:off x="304800" y="209550"/>
            <a:ext cx="7734300" cy="701731"/>
          </a:xfrm>
          <a:prstGeom prst="rect">
            <a:avLst/>
          </a:prstGeom>
          <a:noFill/>
        </p:spPr>
        <p:txBody>
          <a:bodyPr wrap="square" rtlCol="0">
            <a:spAutoFit/>
          </a:bodyPr>
          <a:lstStyle/>
          <a:p>
            <a:r>
              <a:rPr lang="en-US" sz="4400" b="1" dirty="0">
                <a:solidFill>
                  <a:schemeClr val="accent3"/>
                </a:solidFill>
                <a:latin typeface="+mn-lt"/>
              </a:rPr>
              <a:t>In Summary</a:t>
            </a:r>
          </a:p>
        </p:txBody>
      </p:sp>
    </p:spTree>
    <p:extLst>
      <p:ext uri="{BB962C8B-B14F-4D97-AF65-F5344CB8AC3E}">
        <p14:creationId xmlns:p14="http://schemas.microsoft.com/office/powerpoint/2010/main" val="281319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a:bodyPr>
          <a:lstStyle/>
          <a:p>
            <a:r>
              <a:rPr lang="en-US" dirty="0"/>
              <a:t>Welcome. Did you know…</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352550"/>
            <a:ext cx="7753350" cy="3105149"/>
          </a:xfrm>
        </p:spPr>
        <p:txBody>
          <a:bodyPr>
            <a:normAutofit/>
          </a:bodyPr>
          <a:lstStyle/>
          <a:p>
            <a:r>
              <a:rPr lang="en-US" sz="2000" b="0"/>
              <a:t>Only 23 % of companies have actually deployed AI. </a:t>
            </a:r>
          </a:p>
          <a:p>
            <a:r>
              <a:rPr lang="en-US" sz="2000" b="0"/>
              <a:t>Only a small percentage (approx.. 4%) are actually performing substantive, state-of-the-art AI operations</a:t>
            </a:r>
          </a:p>
          <a:p>
            <a:r>
              <a:rPr lang="en-US" sz="2000" b="0"/>
              <a:t>54% either have no plans to deploy AI applications or have not begun implementing their planned solutions.</a:t>
            </a:r>
            <a:endParaRPr lang="en-US" sz="2000" b="0" dirty="0"/>
          </a:p>
        </p:txBody>
      </p:sp>
      <p:sp>
        <p:nvSpPr>
          <p:cNvPr id="4" name="Rectangle 3"/>
          <p:cNvSpPr/>
          <p:nvPr/>
        </p:nvSpPr>
        <p:spPr>
          <a:xfrm>
            <a:off x="2514600" y="3409950"/>
            <a:ext cx="6248400" cy="338554"/>
          </a:xfrm>
          <a:prstGeom prst="rect">
            <a:avLst/>
          </a:prstGeom>
        </p:spPr>
        <p:txBody>
          <a:bodyPr wrap="square">
            <a:spAutoFit/>
          </a:bodyPr>
          <a:lstStyle/>
          <a:p>
            <a:r>
              <a:rPr lang="en-US" sz="1600" b="1" i="1" dirty="0">
                <a:latin typeface="+mn-lt"/>
              </a:rPr>
              <a:t> – David </a:t>
            </a:r>
            <a:r>
              <a:rPr lang="en-US" sz="1600" b="1" i="1" dirty="0" err="1">
                <a:latin typeface="+mn-lt"/>
              </a:rPr>
              <a:t>Kiron</a:t>
            </a:r>
            <a:r>
              <a:rPr lang="en-US" sz="1600" b="1" i="1" dirty="0">
                <a:latin typeface="+mn-lt"/>
              </a:rPr>
              <a:t>, MIT Sloan Management Review</a:t>
            </a:r>
          </a:p>
        </p:txBody>
      </p:sp>
    </p:spTree>
    <p:extLst>
      <p:ext uri="{BB962C8B-B14F-4D97-AF65-F5344CB8AC3E}">
        <p14:creationId xmlns:p14="http://schemas.microsoft.com/office/powerpoint/2010/main" val="1070722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047750"/>
            <a:ext cx="8153400" cy="303108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lnSpc>
                <a:spcPct val="150000"/>
              </a:lnSpc>
              <a:buFont typeface="Arial"/>
              <a:buChar char="•"/>
            </a:pPr>
            <a:r>
              <a:rPr lang="en-US" sz="2600" dirty="0"/>
              <a:t>Effective AI is usually powered by machine learning</a:t>
            </a:r>
          </a:p>
          <a:p>
            <a:pPr marL="457200" indent="-457200">
              <a:lnSpc>
                <a:spcPct val="150000"/>
              </a:lnSpc>
              <a:buFont typeface="Arial"/>
              <a:buChar char="•"/>
            </a:pPr>
            <a:r>
              <a:rPr lang="en-US" sz="2600" dirty="0"/>
              <a:t>Requires existing datasets to learn </a:t>
            </a:r>
          </a:p>
          <a:p>
            <a:pPr marL="457200" indent="-457200">
              <a:lnSpc>
                <a:spcPct val="150000"/>
              </a:lnSpc>
              <a:buFont typeface="Arial"/>
              <a:buChar char="•"/>
            </a:pPr>
            <a:r>
              <a:rPr lang="en-US" sz="2600" dirty="0"/>
              <a:t>While there are some interesting things AI can do with local machines and small datasets, in general </a:t>
            </a:r>
            <a:r>
              <a:rPr lang="en-US" sz="2600" dirty="0">
                <a:solidFill>
                  <a:srgbClr val="C00000"/>
                </a:solidFill>
              </a:rPr>
              <a:t>the most exciting applications rely on very large datasets</a:t>
            </a:r>
          </a:p>
        </p:txBody>
      </p:sp>
      <p:sp>
        <p:nvSpPr>
          <p:cNvPr id="6" name="Title 5"/>
          <p:cNvSpPr txBox="1">
            <a:spLocks noGrp="1"/>
          </p:cNvSpPr>
          <p:nvPr>
            <p:ph type="title"/>
          </p:nvPr>
        </p:nvSpPr>
        <p:spPr>
          <a:xfrm>
            <a:off x="152400" y="133350"/>
            <a:ext cx="8839200" cy="701731"/>
          </a:xfrm>
          <a:prstGeom prst="rect">
            <a:avLst/>
          </a:prstGeom>
          <a:noFill/>
        </p:spPr>
        <p:txBody>
          <a:bodyPr wrap="square" rtlCol="0">
            <a:spAutoFit/>
          </a:bodyPr>
          <a:lstStyle/>
          <a:p>
            <a:pPr algn="ctr"/>
            <a:r>
              <a:rPr lang="en-US" sz="4400" b="1" dirty="0">
                <a:solidFill>
                  <a:schemeClr val="accent3"/>
                </a:solidFill>
                <a:latin typeface="+mn-lt"/>
              </a:rPr>
              <a:t>Big data and AI: the main takeaway</a:t>
            </a:r>
          </a:p>
        </p:txBody>
      </p:sp>
    </p:spTree>
    <p:extLst>
      <p:ext uri="{BB962C8B-B14F-4D97-AF65-F5344CB8AC3E}">
        <p14:creationId xmlns:p14="http://schemas.microsoft.com/office/powerpoint/2010/main" val="235383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1088B59A-5C2F-4B34-8AAE-CA848EEF820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8102" b="20252"/>
          <a:stretch/>
        </p:blipFill>
        <p:spPr bwMode="auto">
          <a:xfrm>
            <a:off x="0" y="0"/>
            <a:ext cx="9144000" cy="45037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3: Implementing Machine Learning</a:t>
            </a:r>
          </a:p>
        </p:txBody>
      </p:sp>
    </p:spTree>
    <p:extLst>
      <p:ext uri="{BB962C8B-B14F-4D97-AF65-F5344CB8AC3E}">
        <p14:creationId xmlns:p14="http://schemas.microsoft.com/office/powerpoint/2010/main" val="18730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Pillars of a Successful AI Team</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pPr lvl="1"/>
            <a:r>
              <a:rPr lang="en-US" b="0" dirty="0"/>
              <a:t>Algorithms</a:t>
            </a:r>
          </a:p>
          <a:p>
            <a:pPr lvl="1"/>
            <a:r>
              <a:rPr lang="en-US" b="0" dirty="0"/>
              <a:t>Modeling</a:t>
            </a:r>
          </a:p>
          <a:p>
            <a:pPr lvl="1"/>
            <a:r>
              <a:rPr lang="en-US" b="0" dirty="0"/>
              <a:t>Business Case &amp; Business Integration</a:t>
            </a:r>
          </a:p>
          <a:p>
            <a:pPr lvl="1"/>
            <a:r>
              <a:rPr lang="en-US" b="0" dirty="0"/>
              <a:t>Domain Expertise</a:t>
            </a:r>
          </a:p>
          <a:p>
            <a:pPr lvl="1"/>
            <a:r>
              <a:rPr lang="en-US" b="0" dirty="0"/>
              <a:t>Data</a:t>
            </a:r>
          </a:p>
          <a:p>
            <a:pPr lvl="1"/>
            <a:r>
              <a:rPr lang="en-US" b="0" dirty="0"/>
              <a:t>Automation</a:t>
            </a:r>
          </a:p>
          <a:p>
            <a:pPr lvl="1"/>
            <a:r>
              <a:rPr lang="en-US" b="0" dirty="0"/>
              <a:t>Scalability</a:t>
            </a:r>
          </a:p>
        </p:txBody>
      </p:sp>
    </p:spTree>
    <p:extLst>
      <p:ext uri="{BB962C8B-B14F-4D97-AF65-F5344CB8AC3E}">
        <p14:creationId xmlns:p14="http://schemas.microsoft.com/office/powerpoint/2010/main" val="753350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E2C-E78F-419F-8DDD-D4549B3781A9}"/>
              </a:ext>
            </a:extLst>
          </p:cNvPr>
          <p:cNvSpPr>
            <a:spLocks noGrp="1"/>
          </p:cNvSpPr>
          <p:nvPr>
            <p:ph type="title"/>
          </p:nvPr>
        </p:nvSpPr>
        <p:spPr/>
        <p:txBody>
          <a:bodyPr>
            <a:normAutofit fontScale="90000"/>
          </a:bodyPr>
          <a:lstStyle/>
          <a:p>
            <a:r>
              <a:rPr lang="en-US" dirty="0"/>
              <a:t>Cross Industry Standard Process for Data Mining (CRISP-DM)</a:t>
            </a:r>
          </a:p>
        </p:txBody>
      </p:sp>
      <p:pic>
        <p:nvPicPr>
          <p:cNvPr id="10242" name="Picture 2" descr="Image result for &quot;crisp dm&quot;">
            <a:extLst>
              <a:ext uri="{FF2B5EF4-FFF2-40B4-BE49-F238E27FC236}">
                <a16:creationId xmlns:a16="http://schemas.microsoft.com/office/drawing/2014/main" id="{712EFD5B-66C7-4FE4-A7ED-174A64BFAE9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00400" y="1314450"/>
            <a:ext cx="2966297"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91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Tools</a:t>
            </a:r>
          </a:p>
        </p:txBody>
      </p:sp>
      <p:pic>
        <p:nvPicPr>
          <p:cNvPr id="8194" name="Picture 2" descr="Image result for r image">
            <a:extLst>
              <a:ext uri="{FF2B5EF4-FFF2-40B4-BE49-F238E27FC236}">
                <a16:creationId xmlns:a16="http://schemas.microsoft.com/office/drawing/2014/main" id="{4F50B5EA-8E17-4575-A057-CF61284CA0E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0550" y="1143001"/>
            <a:ext cx="2403475" cy="186253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ython programming">
            <a:extLst>
              <a:ext uri="{FF2B5EF4-FFF2-40B4-BE49-F238E27FC236}">
                <a16:creationId xmlns:a16="http://schemas.microsoft.com/office/drawing/2014/main" id="{B459BB67-2BF4-4700-B847-2E98CC7BDAB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0" y="1428750"/>
            <a:ext cx="5093666" cy="150864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julia programming">
            <a:extLst>
              <a:ext uri="{FF2B5EF4-FFF2-40B4-BE49-F238E27FC236}">
                <a16:creationId xmlns:a16="http://schemas.microsoft.com/office/drawing/2014/main" id="{F71BA671-79FA-4935-9760-4ECF49A07238}"/>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3702512"/>
            <a:ext cx="979580" cy="66204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scala programming">
            <a:extLst>
              <a:ext uri="{FF2B5EF4-FFF2-40B4-BE49-F238E27FC236}">
                <a16:creationId xmlns:a16="http://schemas.microsoft.com/office/drawing/2014/main" id="{F6039FA7-E893-458D-91CB-C77AC15254B2}"/>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86600" y="3870860"/>
            <a:ext cx="1204913" cy="49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442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Machine Learning: Two main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normAutofit/>
          </a:bodyPr>
          <a:lstStyle/>
          <a:p>
            <a:pPr lvl="1"/>
            <a:r>
              <a:rPr lang="en-US" sz="3200" b="0" dirty="0"/>
              <a:t>Supervised</a:t>
            </a:r>
          </a:p>
          <a:p>
            <a:pPr lvl="1"/>
            <a:r>
              <a:rPr lang="en-US" sz="3200" b="0" dirty="0"/>
              <a:t>Unsupervised</a:t>
            </a:r>
            <a:endParaRPr lang="en-US" sz="3600" b="0" dirty="0"/>
          </a:p>
        </p:txBody>
      </p:sp>
    </p:spTree>
    <p:extLst>
      <p:ext uri="{BB962C8B-B14F-4D97-AF65-F5344CB8AC3E}">
        <p14:creationId xmlns:p14="http://schemas.microsoft.com/office/powerpoint/2010/main" val="3005016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Supervised Learning – Components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normAutofit/>
          </a:bodyPr>
          <a:lstStyle/>
          <a:p>
            <a:r>
              <a:rPr lang="en-US" sz="2800" b="0" dirty="0"/>
              <a:t>Create a function </a:t>
            </a:r>
            <a:r>
              <a:rPr lang="en-US" sz="2800" b="0" i="1" dirty="0"/>
              <a:t>f</a:t>
            </a:r>
            <a:r>
              <a:rPr lang="en-US" sz="2800" b="0" dirty="0"/>
              <a:t> that can map input X to an output Y with minimal loss.  </a:t>
            </a:r>
          </a:p>
          <a:p>
            <a:r>
              <a:rPr lang="en-US" sz="2800" b="0" dirty="0"/>
              <a:t>Features(input or X) – independent inputs of some specific variable</a:t>
            </a:r>
          </a:p>
          <a:p>
            <a:r>
              <a:rPr lang="en-US" sz="2800" b="0" dirty="0"/>
              <a:t>Labels(output or Y) – dependent variables you are predicting from a feature or set of features.</a:t>
            </a:r>
          </a:p>
          <a:p>
            <a:pPr marL="0" indent="0">
              <a:buNone/>
            </a:pPr>
            <a:endParaRPr lang="en-US" sz="2800" b="0" dirty="0"/>
          </a:p>
          <a:p>
            <a:pPr marL="0" indent="0">
              <a:buNone/>
            </a:pPr>
            <a:endParaRPr lang="en-US" sz="2800" b="0" dirty="0"/>
          </a:p>
          <a:p>
            <a:pPr marL="0" indent="0">
              <a:buNone/>
            </a:pPr>
            <a:endParaRPr lang="en-US" sz="2800" b="0" dirty="0"/>
          </a:p>
          <a:p>
            <a:endParaRPr lang="en-US" b="0" dirty="0"/>
          </a:p>
        </p:txBody>
      </p:sp>
    </p:spTree>
    <p:extLst>
      <p:ext uri="{BB962C8B-B14F-4D97-AF65-F5344CB8AC3E}">
        <p14:creationId xmlns:p14="http://schemas.microsoft.com/office/powerpoint/2010/main" val="46991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normAutofit/>
          </a:bodyPr>
          <a:lstStyle/>
          <a:p>
            <a:r>
              <a:rPr lang="en-US" dirty="0"/>
              <a:t>Supervised Learning –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lstStyle/>
          <a:p>
            <a:r>
              <a:rPr lang="en-US" sz="2800" dirty="0"/>
              <a:t>Continuous Variable Prediction </a:t>
            </a:r>
            <a:r>
              <a:rPr lang="en-US" sz="2800" b="0" dirty="0"/>
              <a:t>– predicting a continuous value from a feature or set of features. Predict income based on years of education. E.g. Regression</a:t>
            </a:r>
          </a:p>
          <a:p>
            <a:r>
              <a:rPr lang="en-US" sz="2800" dirty="0"/>
              <a:t>Discrete Variable Prediction </a:t>
            </a:r>
            <a:r>
              <a:rPr lang="en-US" sz="2800" b="0" dirty="0"/>
              <a:t>– assign a discrete value from a feature or set of features.  Predict whether income is higher or lower than 50k based on years of education. E.g. classification</a:t>
            </a:r>
          </a:p>
          <a:p>
            <a:pPr marL="0" indent="0">
              <a:buNone/>
            </a:pPr>
            <a:endParaRPr lang="en-US" sz="2800" b="0" dirty="0"/>
          </a:p>
          <a:p>
            <a:pPr marL="0" indent="0">
              <a:buNone/>
            </a:pPr>
            <a:endParaRPr lang="en-US" sz="2800" b="0" dirty="0"/>
          </a:p>
          <a:p>
            <a:pPr marL="0" indent="0">
              <a:buNone/>
            </a:pPr>
            <a:endParaRPr lang="en-US" sz="2800" b="0" dirty="0"/>
          </a:p>
          <a:p>
            <a:endParaRPr lang="en-US" b="0" dirty="0"/>
          </a:p>
        </p:txBody>
      </p:sp>
    </p:spTree>
    <p:extLst>
      <p:ext uri="{BB962C8B-B14F-4D97-AF65-F5344CB8AC3E}">
        <p14:creationId xmlns:p14="http://schemas.microsoft.com/office/powerpoint/2010/main" val="1068989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FBDE-1843-6F40-82C1-89D926C47FCB}"/>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B3A0161F-4DB9-B343-AF42-F8BBA64133A6}"/>
              </a:ext>
            </a:extLst>
          </p:cNvPr>
          <p:cNvSpPr>
            <a:spLocks noGrp="1"/>
          </p:cNvSpPr>
          <p:nvPr>
            <p:ph idx="1"/>
          </p:nvPr>
        </p:nvSpPr>
        <p:spPr/>
        <p:txBody>
          <a:bodyPr/>
          <a:lstStyle/>
          <a:p>
            <a:r>
              <a:rPr lang="en-US" b="0" dirty="0"/>
              <a:t>Initially no labels, only features</a:t>
            </a:r>
          </a:p>
          <a:p>
            <a:r>
              <a:rPr lang="en-US" b="0" dirty="0"/>
              <a:t>AI finds the underlying structure of data</a:t>
            </a:r>
          </a:p>
          <a:p>
            <a:r>
              <a:rPr lang="en-US" b="0" dirty="0"/>
              <a:t>AI groups data into new groups</a:t>
            </a:r>
          </a:p>
          <a:p>
            <a:endParaRPr lang="en-US" b="0" dirty="0"/>
          </a:p>
          <a:p>
            <a:endParaRPr lang="en-US" b="0" dirty="0"/>
          </a:p>
        </p:txBody>
      </p:sp>
    </p:spTree>
    <p:extLst>
      <p:ext uri="{BB962C8B-B14F-4D97-AF65-F5344CB8AC3E}">
        <p14:creationId xmlns:p14="http://schemas.microsoft.com/office/powerpoint/2010/main" val="2385165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p:txBody>
          <a:bodyPr/>
          <a:lstStyle/>
          <a:p>
            <a:r>
              <a:rPr lang="en-US" dirty="0"/>
              <a:t>Unsupervised Learning - Types</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p:txBody>
          <a:bodyPr/>
          <a:lstStyle/>
          <a:p>
            <a:r>
              <a:rPr lang="en-US" b="0" dirty="0"/>
              <a:t>Clustering</a:t>
            </a:r>
          </a:p>
          <a:p>
            <a:r>
              <a:rPr lang="en-US" b="0" dirty="0"/>
              <a:t>Dimensionality Reduction</a:t>
            </a:r>
          </a:p>
        </p:txBody>
      </p:sp>
    </p:spTree>
    <p:extLst>
      <p:ext uri="{BB962C8B-B14F-4D97-AF65-F5344CB8AC3E}">
        <p14:creationId xmlns:p14="http://schemas.microsoft.com/office/powerpoint/2010/main" val="389416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latin typeface="Calibri" panose="020F0502020204030204" pitchFamily="34" charset="0"/>
              </a:rPr>
              <a:t>Introductions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314756323"/>
              </p:ext>
            </p:extLst>
          </p:nvPr>
        </p:nvGraphicFramePr>
        <p:xfrm>
          <a:off x="1143000" y="104775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740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05BC-4458-4247-93C4-FF7FA09CF627}"/>
              </a:ext>
            </a:extLst>
          </p:cNvPr>
          <p:cNvSpPr>
            <a:spLocks noGrp="1"/>
          </p:cNvSpPr>
          <p:nvPr>
            <p:ph type="title"/>
          </p:nvPr>
        </p:nvSpPr>
        <p:spPr/>
        <p:txBody>
          <a:bodyPr/>
          <a:lstStyle/>
          <a:p>
            <a:r>
              <a:rPr lang="en-US" dirty="0"/>
              <a:t>Common Algorithms</a:t>
            </a:r>
          </a:p>
        </p:txBody>
      </p:sp>
      <p:sp>
        <p:nvSpPr>
          <p:cNvPr id="3" name="Content Placeholder 2">
            <a:extLst>
              <a:ext uri="{FF2B5EF4-FFF2-40B4-BE49-F238E27FC236}">
                <a16:creationId xmlns:a16="http://schemas.microsoft.com/office/drawing/2014/main" id="{F73CC76C-77F7-B640-B33F-51ADACAE6E15}"/>
              </a:ext>
            </a:extLst>
          </p:cNvPr>
          <p:cNvSpPr>
            <a:spLocks noGrp="1"/>
          </p:cNvSpPr>
          <p:nvPr>
            <p:ph idx="1"/>
          </p:nvPr>
        </p:nvSpPr>
        <p:spPr>
          <a:xfrm>
            <a:off x="533400" y="971550"/>
            <a:ext cx="7886700" cy="3489722"/>
          </a:xfrm>
        </p:spPr>
        <p:txBody>
          <a:bodyPr>
            <a:normAutofit fontScale="85000" lnSpcReduction="10000"/>
          </a:bodyPr>
          <a:lstStyle/>
          <a:p>
            <a:pPr>
              <a:lnSpc>
                <a:spcPct val="150000"/>
              </a:lnSpc>
            </a:pPr>
            <a:r>
              <a:rPr lang="en-US" sz="2800" b="0" dirty="0"/>
              <a:t>K-means Cluster</a:t>
            </a:r>
          </a:p>
          <a:p>
            <a:pPr>
              <a:lnSpc>
                <a:spcPct val="150000"/>
              </a:lnSpc>
            </a:pPr>
            <a:r>
              <a:rPr lang="en-US" sz="2800" b="0" dirty="0"/>
              <a:t>Linear Regression</a:t>
            </a:r>
          </a:p>
          <a:p>
            <a:pPr>
              <a:lnSpc>
                <a:spcPct val="150000"/>
              </a:lnSpc>
            </a:pPr>
            <a:r>
              <a:rPr lang="en-US" sz="2800" b="0" dirty="0"/>
              <a:t>Decision Trees</a:t>
            </a:r>
          </a:p>
          <a:p>
            <a:pPr>
              <a:lnSpc>
                <a:spcPct val="150000"/>
              </a:lnSpc>
            </a:pPr>
            <a:r>
              <a:rPr lang="en-US" sz="2800" b="0" dirty="0"/>
              <a:t>Random Forest</a:t>
            </a:r>
          </a:p>
          <a:p>
            <a:pPr>
              <a:lnSpc>
                <a:spcPct val="150000"/>
              </a:lnSpc>
            </a:pPr>
            <a:r>
              <a:rPr lang="en-US" sz="2800" b="0" dirty="0"/>
              <a:t>Naïve Bayes</a:t>
            </a:r>
          </a:p>
          <a:p>
            <a:pPr>
              <a:lnSpc>
                <a:spcPct val="150000"/>
              </a:lnSpc>
            </a:pPr>
            <a:r>
              <a:rPr lang="en-US" sz="2800" b="0" dirty="0"/>
              <a:t>Neural Networks</a:t>
            </a:r>
          </a:p>
        </p:txBody>
      </p:sp>
    </p:spTree>
    <p:extLst>
      <p:ext uri="{BB962C8B-B14F-4D97-AF65-F5344CB8AC3E}">
        <p14:creationId xmlns:p14="http://schemas.microsoft.com/office/powerpoint/2010/main" val="3873230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a:xfrm>
            <a:off x="381000" y="133350"/>
            <a:ext cx="7886700" cy="869154"/>
          </a:xfrm>
        </p:spPr>
        <p:txBody>
          <a:bodyPr/>
          <a:lstStyle/>
          <a:p>
            <a:r>
              <a:rPr lang="en-US" dirty="0"/>
              <a:t>Unsupervised Learning - Clustering</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a:xfrm>
            <a:off x="609600" y="895350"/>
            <a:ext cx="7886700" cy="3489722"/>
          </a:xfrm>
        </p:spPr>
        <p:txBody>
          <a:bodyPr>
            <a:noAutofit/>
          </a:bodyPr>
          <a:lstStyle/>
          <a:p>
            <a:pPr marL="0" indent="0">
              <a:lnSpc>
                <a:spcPct val="150000"/>
              </a:lnSpc>
              <a:buNone/>
            </a:pPr>
            <a:r>
              <a:rPr lang="en-US" sz="2000" dirty="0"/>
              <a:t>K-Means Clustering</a:t>
            </a:r>
          </a:p>
          <a:p>
            <a:pPr>
              <a:lnSpc>
                <a:spcPct val="150000"/>
              </a:lnSpc>
            </a:pPr>
            <a:r>
              <a:rPr lang="en-US" sz="2000" b="0" dirty="0"/>
              <a:t>Common type of clustering</a:t>
            </a:r>
          </a:p>
          <a:p>
            <a:pPr>
              <a:lnSpc>
                <a:spcPct val="150000"/>
              </a:lnSpc>
            </a:pPr>
            <a:r>
              <a:rPr lang="en-US" sz="2000" b="0" dirty="0"/>
              <a:t>Create data points such that points in different clusters are dissimilar while points within a cluster are similar.</a:t>
            </a:r>
          </a:p>
          <a:p>
            <a:pPr>
              <a:lnSpc>
                <a:spcPct val="150000"/>
              </a:lnSpc>
            </a:pPr>
            <a:r>
              <a:rPr lang="en-US" sz="2000" b="0" dirty="0"/>
              <a:t>Cluster data into K groups</a:t>
            </a:r>
          </a:p>
          <a:p>
            <a:pPr>
              <a:lnSpc>
                <a:spcPct val="150000"/>
              </a:lnSpc>
            </a:pPr>
            <a:r>
              <a:rPr lang="en-US" sz="2000" b="0" dirty="0"/>
              <a:t>Larger K creates smaller groups with more granularity</a:t>
            </a:r>
          </a:p>
          <a:p>
            <a:pPr>
              <a:lnSpc>
                <a:spcPct val="150000"/>
              </a:lnSpc>
            </a:pPr>
            <a:r>
              <a:rPr lang="en-US" sz="2000" b="0" dirty="0"/>
              <a:t>Lower K creates larger groups with no granularity</a:t>
            </a:r>
          </a:p>
        </p:txBody>
      </p:sp>
    </p:spTree>
    <p:extLst>
      <p:ext uri="{BB962C8B-B14F-4D97-AF65-F5344CB8AC3E}">
        <p14:creationId xmlns:p14="http://schemas.microsoft.com/office/powerpoint/2010/main" val="2144515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a:xfrm>
            <a:off x="457200" y="57150"/>
            <a:ext cx="7886700" cy="869154"/>
          </a:xfrm>
        </p:spPr>
        <p:txBody>
          <a:bodyPr/>
          <a:lstStyle/>
          <a:p>
            <a:r>
              <a:rPr lang="en-US" dirty="0"/>
              <a:t>Unsupervised Learning  - Clustering </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a:xfrm>
            <a:off x="457200" y="926304"/>
            <a:ext cx="8534400" cy="3489722"/>
          </a:xfrm>
        </p:spPr>
        <p:txBody>
          <a:bodyPr>
            <a:noAutofit/>
          </a:bodyPr>
          <a:lstStyle/>
          <a:p>
            <a:pPr marL="0" indent="0">
              <a:buNone/>
            </a:pPr>
            <a:r>
              <a:rPr lang="en-US" sz="1800" dirty="0"/>
              <a:t>K-means Steps</a:t>
            </a:r>
          </a:p>
          <a:p>
            <a:pPr lvl="1"/>
            <a:r>
              <a:rPr lang="en-US" sz="1800" b="0" dirty="0"/>
              <a:t>Step 1: K centroids are randomly selected</a:t>
            </a:r>
          </a:p>
          <a:p>
            <a:pPr lvl="1"/>
            <a:r>
              <a:rPr lang="en-US" sz="1800" b="0" dirty="0"/>
              <a:t>Step 2: Assign data point to closest centroid’s cluster (most commonly Euclidean distance)</a:t>
            </a:r>
          </a:p>
          <a:p>
            <a:pPr lvl="1"/>
            <a:r>
              <a:rPr lang="en-US" sz="1800" b="0" dirty="0"/>
              <a:t>Step 3: Distance between the points and the closest centroid is minimized with each iterations of the algorithm by  moving the centroid.</a:t>
            </a:r>
          </a:p>
          <a:p>
            <a:pPr lvl="1"/>
            <a:r>
              <a:rPr lang="en-US" sz="1800" b="0" dirty="0"/>
              <a:t>Step 4: Move the centroids to the center of clusters</a:t>
            </a:r>
          </a:p>
          <a:p>
            <a:pPr lvl="1"/>
            <a:r>
              <a:rPr lang="en-US" sz="1800" b="0" dirty="0"/>
              <a:t>Step 5:  Repeat steps 3 and 4 until centroid stops moving a lot.  This is called converging.</a:t>
            </a:r>
          </a:p>
          <a:p>
            <a:pPr marL="0" indent="0">
              <a:buNone/>
            </a:pPr>
            <a:r>
              <a:rPr lang="en-US" sz="1800" dirty="0"/>
              <a:t>Demos:</a:t>
            </a:r>
          </a:p>
          <a:p>
            <a:pPr lvl="1"/>
            <a:r>
              <a:rPr lang="en-US" sz="1800" b="0" dirty="0">
                <a:hlinkClick r:id="rId3"/>
              </a:rPr>
              <a:t>https://www.youtube.com/watch?v=BVFG7fd1H30</a:t>
            </a:r>
            <a:endParaRPr lang="en-US" sz="1800" b="0" dirty="0"/>
          </a:p>
          <a:p>
            <a:endParaRPr lang="en-US" sz="3600" b="0" dirty="0"/>
          </a:p>
        </p:txBody>
      </p:sp>
    </p:spTree>
    <p:extLst>
      <p:ext uri="{BB962C8B-B14F-4D97-AF65-F5344CB8AC3E}">
        <p14:creationId xmlns:p14="http://schemas.microsoft.com/office/powerpoint/2010/main" val="1731838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173-213E-564E-94E3-D4D8A31D4FBE}"/>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06C88873-4C94-4A40-B01C-FF0B9019FA23}"/>
              </a:ext>
            </a:extLst>
          </p:cNvPr>
          <p:cNvPicPr>
            <a:picLocks noGrp="1" noChangeAspect="1"/>
          </p:cNvPicPr>
          <p:nvPr>
            <p:ph idx="1"/>
          </p:nvPr>
        </p:nvPicPr>
        <p:blipFill>
          <a:blip r:embed="rId3"/>
          <a:stretch>
            <a:fillRect/>
          </a:stretch>
        </p:blipFill>
        <p:spPr>
          <a:xfrm>
            <a:off x="1219200" y="1504950"/>
            <a:ext cx="2120900" cy="2057400"/>
          </a:xfrm>
          <a:prstGeom prst="rect">
            <a:avLst/>
          </a:prstGeom>
        </p:spPr>
      </p:pic>
      <p:pic>
        <p:nvPicPr>
          <p:cNvPr id="5" name="Picture 4">
            <a:extLst>
              <a:ext uri="{FF2B5EF4-FFF2-40B4-BE49-F238E27FC236}">
                <a16:creationId xmlns:a16="http://schemas.microsoft.com/office/drawing/2014/main" id="{2C88D036-B5EE-204F-A0B4-EBB4172BE106}"/>
              </a:ext>
            </a:extLst>
          </p:cNvPr>
          <p:cNvPicPr>
            <a:picLocks noChangeAspect="1"/>
          </p:cNvPicPr>
          <p:nvPr/>
        </p:nvPicPr>
        <p:blipFill>
          <a:blip r:embed="rId4"/>
          <a:stretch>
            <a:fillRect/>
          </a:stretch>
        </p:blipFill>
        <p:spPr>
          <a:xfrm>
            <a:off x="4578927" y="1492827"/>
            <a:ext cx="3797852" cy="2391240"/>
          </a:xfrm>
          <a:prstGeom prst="rect">
            <a:avLst/>
          </a:prstGeom>
        </p:spPr>
      </p:pic>
    </p:spTree>
    <p:extLst>
      <p:ext uri="{BB962C8B-B14F-4D97-AF65-F5344CB8AC3E}">
        <p14:creationId xmlns:p14="http://schemas.microsoft.com/office/powerpoint/2010/main" val="1444314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BE0F-3C9F-D840-AEE6-72BDE9B49EA6}"/>
              </a:ext>
            </a:extLst>
          </p:cNvPr>
          <p:cNvSpPr>
            <a:spLocks noGrp="1"/>
          </p:cNvSpPr>
          <p:nvPr>
            <p:ph type="title"/>
          </p:nvPr>
        </p:nvSpPr>
        <p:spPr/>
        <p:txBody>
          <a:bodyPr/>
          <a:lstStyle/>
          <a:p>
            <a:r>
              <a:rPr lang="en-US" dirty="0"/>
              <a:t>Multiple Linear Regression</a:t>
            </a:r>
          </a:p>
        </p:txBody>
      </p:sp>
      <p:pic>
        <p:nvPicPr>
          <p:cNvPr id="4" name="Picture 3">
            <a:extLst>
              <a:ext uri="{FF2B5EF4-FFF2-40B4-BE49-F238E27FC236}">
                <a16:creationId xmlns:a16="http://schemas.microsoft.com/office/drawing/2014/main" id="{C9BD6A2A-B64D-5541-8522-5C8B2ECCC3C8}"/>
              </a:ext>
            </a:extLst>
          </p:cNvPr>
          <p:cNvPicPr>
            <a:picLocks noChangeAspect="1"/>
          </p:cNvPicPr>
          <p:nvPr/>
        </p:nvPicPr>
        <p:blipFill>
          <a:blip r:embed="rId3"/>
          <a:stretch>
            <a:fillRect/>
          </a:stretch>
        </p:blipFill>
        <p:spPr>
          <a:xfrm>
            <a:off x="3848100" y="1143001"/>
            <a:ext cx="5295900" cy="3136900"/>
          </a:xfrm>
          <a:prstGeom prst="rect">
            <a:avLst/>
          </a:prstGeom>
        </p:spPr>
      </p:pic>
      <p:pic>
        <p:nvPicPr>
          <p:cNvPr id="5" name="Picture 4">
            <a:extLst>
              <a:ext uri="{FF2B5EF4-FFF2-40B4-BE49-F238E27FC236}">
                <a16:creationId xmlns:a16="http://schemas.microsoft.com/office/drawing/2014/main" id="{D552E667-6096-054C-A785-762DE84813E9}"/>
              </a:ext>
            </a:extLst>
          </p:cNvPr>
          <p:cNvPicPr>
            <a:picLocks noChangeAspect="1"/>
          </p:cNvPicPr>
          <p:nvPr/>
        </p:nvPicPr>
        <p:blipFill>
          <a:blip r:embed="rId4"/>
          <a:stretch>
            <a:fillRect/>
          </a:stretch>
        </p:blipFill>
        <p:spPr>
          <a:xfrm>
            <a:off x="1219200" y="1669563"/>
            <a:ext cx="2514600" cy="2057400"/>
          </a:xfrm>
          <a:prstGeom prst="rect">
            <a:avLst/>
          </a:prstGeom>
        </p:spPr>
      </p:pic>
    </p:spTree>
    <p:extLst>
      <p:ext uri="{BB962C8B-B14F-4D97-AF65-F5344CB8AC3E}">
        <p14:creationId xmlns:p14="http://schemas.microsoft.com/office/powerpoint/2010/main" val="42495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228600" y="133350"/>
            <a:ext cx="7886700" cy="869154"/>
          </a:xfrm>
        </p:spPr>
        <p:txBody>
          <a:bodyPr>
            <a:normAutofit/>
          </a:bodyPr>
          <a:lstStyle/>
          <a:p>
            <a:r>
              <a:rPr lang="en-US" dirty="0">
                <a:solidFill>
                  <a:srgbClr val="FF6700"/>
                </a:solidFill>
              </a:rPr>
              <a:t>Decision trees</a:t>
            </a:r>
          </a:p>
        </p:txBody>
      </p:sp>
      <p:pic>
        <p:nvPicPr>
          <p:cNvPr id="3" name="Picture 2">
            <a:extLst>
              <a:ext uri="{FF2B5EF4-FFF2-40B4-BE49-F238E27FC236}">
                <a16:creationId xmlns:a16="http://schemas.microsoft.com/office/drawing/2014/main" id="{EEB30CD0-E4BE-F64B-9356-D182C64542E0}"/>
              </a:ext>
            </a:extLst>
          </p:cNvPr>
          <p:cNvPicPr>
            <a:picLocks noChangeAspect="1"/>
          </p:cNvPicPr>
          <p:nvPr/>
        </p:nvPicPr>
        <p:blipFill>
          <a:blip r:embed="rId3"/>
          <a:stretch>
            <a:fillRect/>
          </a:stretch>
        </p:blipFill>
        <p:spPr>
          <a:xfrm>
            <a:off x="1447800" y="971550"/>
            <a:ext cx="5461000" cy="3418586"/>
          </a:xfrm>
          <a:prstGeom prst="rect">
            <a:avLst/>
          </a:prstGeom>
        </p:spPr>
      </p:pic>
    </p:spTree>
    <p:extLst>
      <p:ext uri="{BB962C8B-B14F-4D97-AF65-F5344CB8AC3E}">
        <p14:creationId xmlns:p14="http://schemas.microsoft.com/office/powerpoint/2010/main" val="57279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21E3-AD40-41BA-9E44-924A461778A9}"/>
              </a:ext>
            </a:extLst>
          </p:cNvPr>
          <p:cNvSpPr>
            <a:spLocks noGrp="1"/>
          </p:cNvSpPr>
          <p:nvPr>
            <p:ph type="title"/>
          </p:nvPr>
        </p:nvSpPr>
        <p:spPr/>
        <p:txBody>
          <a:bodyPr/>
          <a:lstStyle/>
          <a:p>
            <a:r>
              <a:rPr lang="en-US" dirty="0"/>
              <a:t>Random Forest</a:t>
            </a:r>
          </a:p>
        </p:txBody>
      </p:sp>
      <p:pic>
        <p:nvPicPr>
          <p:cNvPr id="3" name="Picture 2">
            <a:extLst>
              <a:ext uri="{FF2B5EF4-FFF2-40B4-BE49-F238E27FC236}">
                <a16:creationId xmlns:a16="http://schemas.microsoft.com/office/drawing/2014/main" id="{0C250F25-85ED-614C-B1DE-A3AB681AD4AA}"/>
              </a:ext>
            </a:extLst>
          </p:cNvPr>
          <p:cNvPicPr>
            <a:picLocks noChangeAspect="1"/>
          </p:cNvPicPr>
          <p:nvPr/>
        </p:nvPicPr>
        <p:blipFill>
          <a:blip r:embed="rId3"/>
          <a:stretch>
            <a:fillRect/>
          </a:stretch>
        </p:blipFill>
        <p:spPr>
          <a:xfrm>
            <a:off x="2692400" y="1162050"/>
            <a:ext cx="3759200" cy="2819400"/>
          </a:xfrm>
          <a:prstGeom prst="rect">
            <a:avLst/>
          </a:prstGeom>
        </p:spPr>
      </p:pic>
    </p:spTree>
    <p:extLst>
      <p:ext uri="{BB962C8B-B14F-4D97-AF65-F5344CB8AC3E}">
        <p14:creationId xmlns:p14="http://schemas.microsoft.com/office/powerpoint/2010/main" val="39796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4E17-F47A-48E1-A894-0E6EA5AD27D7}"/>
              </a:ext>
            </a:extLst>
          </p:cNvPr>
          <p:cNvSpPr>
            <a:spLocks noGrp="1"/>
          </p:cNvSpPr>
          <p:nvPr>
            <p:ph type="title"/>
          </p:nvPr>
        </p:nvSpPr>
        <p:spPr/>
        <p:txBody>
          <a:bodyPr/>
          <a:lstStyle/>
          <a:p>
            <a:r>
              <a:rPr lang="en-US" dirty="0"/>
              <a:t>Naïve Bayes</a:t>
            </a:r>
          </a:p>
        </p:txBody>
      </p:sp>
      <p:sp>
        <p:nvSpPr>
          <p:cNvPr id="8" name="Content Placeholder 7">
            <a:extLst>
              <a:ext uri="{FF2B5EF4-FFF2-40B4-BE49-F238E27FC236}">
                <a16:creationId xmlns:a16="http://schemas.microsoft.com/office/drawing/2014/main" id="{A7C7ED97-DD2C-4105-B0D0-1468B949ED43}"/>
              </a:ext>
            </a:extLst>
          </p:cNvPr>
          <p:cNvSpPr>
            <a:spLocks noGrp="1"/>
          </p:cNvSpPr>
          <p:nvPr>
            <p:ph sz="half" idx="1"/>
          </p:nvPr>
        </p:nvSpPr>
        <p:spPr>
          <a:xfrm>
            <a:off x="381000" y="1200150"/>
            <a:ext cx="4781550" cy="3263504"/>
          </a:xfrm>
        </p:spPr>
        <p:txBody>
          <a:bodyPr>
            <a:normAutofit/>
          </a:bodyPr>
          <a:lstStyle/>
          <a:p>
            <a:r>
              <a:rPr lang="en-US" sz="2600" b="0" dirty="0"/>
              <a:t>Built on Bayes Theorem</a:t>
            </a:r>
          </a:p>
          <a:p>
            <a:r>
              <a:rPr lang="en-US" sz="2600" b="0" dirty="0"/>
              <a:t>Assumes observations are independent (naïve)</a:t>
            </a:r>
          </a:p>
          <a:p>
            <a:r>
              <a:rPr lang="en-US" sz="2600" b="0" dirty="0"/>
              <a:t>Scales well to very large datasets</a:t>
            </a:r>
          </a:p>
          <a:p>
            <a:r>
              <a:rPr lang="en-US" sz="2600" b="0" dirty="0"/>
              <a:t>Predictions are either very close to 0 or 1, thus good in a relative manner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9D205C-7D2E-454C-B9EC-B29B35E5033C}"/>
                  </a:ext>
                </a:extLst>
              </p:cNvPr>
              <p:cNvSpPr txBox="1"/>
              <p:nvPr/>
            </p:nvSpPr>
            <p:spPr>
              <a:xfrm>
                <a:off x="6047815" y="1360339"/>
                <a:ext cx="2467535"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D09D205C-7D2E-454C-B9EC-B29B35E5033C}"/>
                  </a:ext>
                </a:extLst>
              </p:cNvPr>
              <p:cNvSpPr txBox="1">
                <a:spLocks noRot="1" noChangeAspect="1" noMove="1" noResize="1" noEditPoints="1" noAdjustHandles="1" noChangeArrowheads="1" noChangeShapeType="1" noTextEdit="1"/>
              </p:cNvSpPr>
              <p:nvPr/>
            </p:nvSpPr>
            <p:spPr>
              <a:xfrm>
                <a:off x="6047815" y="1360339"/>
                <a:ext cx="2467535" cy="586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9CE678-F7B7-4C05-A29E-7D982E3617F7}"/>
                  </a:ext>
                </a:extLst>
              </p:cNvPr>
              <p:cNvSpPr txBox="1"/>
              <p:nvPr/>
            </p:nvSpPr>
            <p:spPr>
              <a:xfrm>
                <a:off x="5569095" y="2818346"/>
                <a:ext cx="294625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7" name="TextBox 6">
                <a:extLst>
                  <a:ext uri="{FF2B5EF4-FFF2-40B4-BE49-F238E27FC236}">
                    <a16:creationId xmlns:a16="http://schemas.microsoft.com/office/drawing/2014/main" id="{009CE678-F7B7-4C05-A29E-7D982E3617F7}"/>
                  </a:ext>
                </a:extLst>
              </p:cNvPr>
              <p:cNvSpPr txBox="1">
                <a:spLocks noRot="1" noChangeAspect="1" noMove="1" noResize="1" noEditPoints="1" noAdjustHandles="1" noChangeArrowheads="1" noChangeShapeType="1" noTextEdit="1"/>
              </p:cNvSpPr>
              <p:nvPr/>
            </p:nvSpPr>
            <p:spPr>
              <a:xfrm>
                <a:off x="5569095" y="2818346"/>
                <a:ext cx="2946255"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8197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D90E-7860-7F40-9030-3BEF403C2978}"/>
              </a:ext>
            </a:extLst>
          </p:cNvPr>
          <p:cNvSpPr>
            <a:spLocks noGrp="1"/>
          </p:cNvSpPr>
          <p:nvPr>
            <p:ph type="title"/>
          </p:nvPr>
        </p:nvSpPr>
        <p:spPr>
          <a:xfrm>
            <a:off x="304800" y="32569"/>
            <a:ext cx="7391400" cy="685800"/>
          </a:xfrm>
        </p:spPr>
        <p:txBody>
          <a:bodyPr/>
          <a:lstStyle/>
          <a:p>
            <a:r>
              <a:rPr lang="en-US" dirty="0"/>
              <a:t>Neural Network</a:t>
            </a:r>
          </a:p>
        </p:txBody>
      </p:sp>
      <p:pic>
        <p:nvPicPr>
          <p:cNvPr id="6" name="Picture 5">
            <a:extLst>
              <a:ext uri="{FF2B5EF4-FFF2-40B4-BE49-F238E27FC236}">
                <a16:creationId xmlns:a16="http://schemas.microsoft.com/office/drawing/2014/main" id="{675C90A9-723C-714F-ABBA-54C30581756A}"/>
              </a:ext>
            </a:extLst>
          </p:cNvPr>
          <p:cNvPicPr>
            <a:picLocks noChangeAspect="1"/>
          </p:cNvPicPr>
          <p:nvPr/>
        </p:nvPicPr>
        <p:blipFill>
          <a:blip r:embed="rId2"/>
          <a:stretch>
            <a:fillRect/>
          </a:stretch>
        </p:blipFill>
        <p:spPr>
          <a:xfrm>
            <a:off x="533400" y="895350"/>
            <a:ext cx="4457700" cy="3413554"/>
          </a:xfrm>
          <a:prstGeom prst="rect">
            <a:avLst/>
          </a:prstGeom>
        </p:spPr>
      </p:pic>
      <p:pic>
        <p:nvPicPr>
          <p:cNvPr id="7" name="Picture 6">
            <a:extLst>
              <a:ext uri="{FF2B5EF4-FFF2-40B4-BE49-F238E27FC236}">
                <a16:creationId xmlns:a16="http://schemas.microsoft.com/office/drawing/2014/main" id="{531AB943-189F-B742-B874-B8EB2FF04432}"/>
              </a:ext>
            </a:extLst>
          </p:cNvPr>
          <p:cNvPicPr>
            <a:picLocks noChangeAspect="1"/>
          </p:cNvPicPr>
          <p:nvPr/>
        </p:nvPicPr>
        <p:blipFill>
          <a:blip r:embed="rId3"/>
          <a:stretch>
            <a:fillRect/>
          </a:stretch>
        </p:blipFill>
        <p:spPr>
          <a:xfrm>
            <a:off x="5029200" y="1428750"/>
            <a:ext cx="3964983" cy="2286000"/>
          </a:xfrm>
          <a:prstGeom prst="rect">
            <a:avLst/>
          </a:prstGeom>
        </p:spPr>
      </p:pic>
    </p:spTree>
    <p:extLst>
      <p:ext uri="{BB962C8B-B14F-4D97-AF65-F5344CB8AC3E}">
        <p14:creationId xmlns:p14="http://schemas.microsoft.com/office/powerpoint/2010/main" val="2574985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FE1B-42B6-E047-8903-3196F1B5C66E}"/>
              </a:ext>
            </a:extLst>
          </p:cNvPr>
          <p:cNvSpPr>
            <a:spLocks noGrp="1"/>
          </p:cNvSpPr>
          <p:nvPr>
            <p:ph type="title"/>
          </p:nvPr>
        </p:nvSpPr>
        <p:spPr/>
        <p:txBody>
          <a:bodyPr/>
          <a:lstStyle/>
          <a:p>
            <a:r>
              <a:rPr lang="en-US" dirty="0"/>
              <a:t>Deep Neural Network – Deep Learning</a:t>
            </a:r>
          </a:p>
        </p:txBody>
      </p:sp>
      <p:pic>
        <p:nvPicPr>
          <p:cNvPr id="9217" name="Picture 1" descr="/var/folders/h7/n1cxv0n54vx_bxs4_5sq0sj80000gn/T/com.microsoft.Powerpoint/WebArchiveCopyPasteTempFiles/p4052">
            <a:extLst>
              <a:ext uri="{FF2B5EF4-FFF2-40B4-BE49-F238E27FC236}">
                <a16:creationId xmlns:a16="http://schemas.microsoft.com/office/drawing/2014/main" id="{692FABDD-D081-2F40-AF48-02D2383B5D9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428750"/>
            <a:ext cx="5207000" cy="274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18BA3B-B720-AA4A-B29D-2BD117C2453D}"/>
              </a:ext>
            </a:extLst>
          </p:cNvPr>
          <p:cNvSpPr txBox="1"/>
          <p:nvPr/>
        </p:nvSpPr>
        <p:spPr>
          <a:xfrm>
            <a:off x="1075267" y="2235200"/>
            <a:ext cx="1736373" cy="923330"/>
          </a:xfrm>
          <a:prstGeom prst="rect">
            <a:avLst/>
          </a:prstGeom>
          <a:noFill/>
        </p:spPr>
        <p:txBody>
          <a:bodyPr wrap="none" rtlCol="0">
            <a:spAutoFit/>
          </a:bodyPr>
          <a:lstStyle/>
          <a:p>
            <a:r>
              <a:rPr lang="en-US" dirty="0"/>
              <a:t>Deep NN has </a:t>
            </a:r>
          </a:p>
          <a:p>
            <a:r>
              <a:rPr lang="en-US" dirty="0"/>
              <a:t>More than one </a:t>
            </a:r>
          </a:p>
          <a:p>
            <a:r>
              <a:rPr lang="en-US" dirty="0"/>
              <a:t>hidden layer</a:t>
            </a:r>
          </a:p>
        </p:txBody>
      </p:sp>
    </p:spTree>
    <p:extLst>
      <p:ext uri="{BB962C8B-B14F-4D97-AF65-F5344CB8AC3E}">
        <p14:creationId xmlns:p14="http://schemas.microsoft.com/office/powerpoint/2010/main" val="235004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6700"/>
                </a:solidFill>
                <a:latin typeface="Calibri" panose="020F0502020204030204" pitchFamily="34" charset="0"/>
              </a:rPr>
              <a:t>What to expect from this class</a:t>
            </a:r>
          </a:p>
        </p:txBody>
      </p:sp>
      <p:sp>
        <p:nvSpPr>
          <p:cNvPr id="3" name="Content Placeholder 2"/>
          <p:cNvSpPr>
            <a:spLocks noGrp="1"/>
          </p:cNvSpPr>
          <p:nvPr>
            <p:ph idx="1"/>
          </p:nvPr>
        </p:nvSpPr>
        <p:spPr>
          <a:xfrm>
            <a:off x="1066800" y="1143001"/>
            <a:ext cx="7696199" cy="3489722"/>
          </a:xfrm>
        </p:spPr>
        <p:txBody>
          <a:bodyPr/>
          <a:lstStyle/>
          <a:p>
            <a:r>
              <a:rPr lang="en-US" sz="2100" dirty="0">
                <a:latin typeface="Calibri" panose="020F0502020204030204" pitchFamily="34" charset="0"/>
              </a:rPr>
              <a:t>Flexibility</a:t>
            </a:r>
          </a:p>
          <a:p>
            <a:r>
              <a:rPr lang="en-US" sz="2100" dirty="0">
                <a:latin typeface="Calibri" panose="020F0502020204030204" pitchFamily="34" charset="0"/>
              </a:rPr>
              <a:t>Conversations</a:t>
            </a:r>
          </a:p>
          <a:p>
            <a:r>
              <a:rPr lang="en-US" sz="2100" dirty="0">
                <a:latin typeface="Calibri" panose="020F0502020204030204" pitchFamily="34" charset="0"/>
              </a:rPr>
              <a:t>Literacy and awareness of what’s possible with AI right now</a:t>
            </a:r>
          </a:p>
          <a:p>
            <a:r>
              <a:rPr lang="en-US" sz="2100" dirty="0">
                <a:latin typeface="Calibri" panose="020F0502020204030204" pitchFamily="34" charset="0"/>
              </a:rPr>
              <a:t>General examples of good AI use cases</a:t>
            </a:r>
          </a:p>
          <a:p>
            <a:r>
              <a:rPr lang="en-US" sz="2100" dirty="0">
                <a:latin typeface="Calibri" panose="020F0502020204030204" pitchFamily="34" charset="0"/>
              </a:rPr>
              <a:t>Focus on history and current landscape of AI and high-level overview of machine learning</a:t>
            </a:r>
          </a:p>
          <a:p>
            <a:r>
              <a:rPr lang="en-US" sz="2100" dirty="0">
                <a:latin typeface="Calibri" panose="020F0502020204030204" pitchFamily="34" charset="0"/>
              </a:rPr>
              <a:t>Focus on how AI and machine learning can help your organization so you can act on what you learn</a:t>
            </a:r>
          </a:p>
          <a:p>
            <a:pPr marL="0" indent="0">
              <a:buNone/>
            </a:pPr>
            <a:endParaRPr lang="en-US" sz="2100" dirty="0">
              <a:latin typeface="Calibri" panose="020F0502020204030204" pitchFamily="34" charset="0"/>
            </a:endParaRPr>
          </a:p>
        </p:txBody>
      </p:sp>
    </p:spTree>
    <p:extLst>
      <p:ext uri="{BB962C8B-B14F-4D97-AF65-F5344CB8AC3E}">
        <p14:creationId xmlns:p14="http://schemas.microsoft.com/office/powerpoint/2010/main" val="949762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434-CB60-C741-8558-E2C7924D4366}"/>
              </a:ext>
            </a:extLst>
          </p:cNvPr>
          <p:cNvSpPr>
            <a:spLocks noGrp="1"/>
          </p:cNvSpPr>
          <p:nvPr>
            <p:ph type="title"/>
          </p:nvPr>
        </p:nvSpPr>
        <p:spPr/>
        <p:txBody>
          <a:bodyPr/>
          <a:lstStyle/>
          <a:p>
            <a:r>
              <a:rPr lang="en-US" dirty="0"/>
              <a:t>Common Methodologies</a:t>
            </a:r>
          </a:p>
        </p:txBody>
      </p:sp>
      <p:sp>
        <p:nvSpPr>
          <p:cNvPr id="3" name="Content Placeholder 2">
            <a:extLst>
              <a:ext uri="{FF2B5EF4-FFF2-40B4-BE49-F238E27FC236}">
                <a16:creationId xmlns:a16="http://schemas.microsoft.com/office/drawing/2014/main" id="{7975B345-B55E-4946-9C43-CF71F876F14F}"/>
              </a:ext>
            </a:extLst>
          </p:cNvPr>
          <p:cNvSpPr>
            <a:spLocks noGrp="1"/>
          </p:cNvSpPr>
          <p:nvPr>
            <p:ph idx="1"/>
          </p:nvPr>
        </p:nvSpPr>
        <p:spPr/>
        <p:txBody>
          <a:bodyPr>
            <a:normAutofit/>
          </a:bodyPr>
          <a:lstStyle/>
          <a:p>
            <a:pPr>
              <a:lnSpc>
                <a:spcPct val="150000"/>
              </a:lnSpc>
            </a:pPr>
            <a:r>
              <a:rPr lang="en-US" sz="2800" b="0" dirty="0"/>
              <a:t>Split Train and Test</a:t>
            </a:r>
          </a:p>
          <a:p>
            <a:pPr>
              <a:lnSpc>
                <a:spcPct val="150000"/>
              </a:lnSpc>
            </a:pPr>
            <a:r>
              <a:rPr lang="en-US" sz="2800" b="0" dirty="0"/>
              <a:t>Cross validation</a:t>
            </a:r>
          </a:p>
        </p:txBody>
      </p:sp>
    </p:spTree>
    <p:extLst>
      <p:ext uri="{BB962C8B-B14F-4D97-AF65-F5344CB8AC3E}">
        <p14:creationId xmlns:p14="http://schemas.microsoft.com/office/powerpoint/2010/main" val="946019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17F3-8C4B-47F1-B463-ED535E40FC3B}"/>
              </a:ext>
            </a:extLst>
          </p:cNvPr>
          <p:cNvSpPr>
            <a:spLocks noGrp="1"/>
          </p:cNvSpPr>
          <p:nvPr>
            <p:ph type="title"/>
          </p:nvPr>
        </p:nvSpPr>
        <p:spPr/>
        <p:txBody>
          <a:bodyPr/>
          <a:lstStyle/>
          <a:p>
            <a:r>
              <a:rPr lang="en-US" dirty="0"/>
              <a:t>Train, Validate, Test</a:t>
            </a:r>
          </a:p>
        </p:txBody>
      </p:sp>
      <p:sp>
        <p:nvSpPr>
          <p:cNvPr id="3" name="Content Placeholder 2">
            <a:extLst>
              <a:ext uri="{FF2B5EF4-FFF2-40B4-BE49-F238E27FC236}">
                <a16:creationId xmlns:a16="http://schemas.microsoft.com/office/drawing/2014/main" id="{B08186ED-140D-41FD-A080-EB34ED31E750}"/>
              </a:ext>
            </a:extLst>
          </p:cNvPr>
          <p:cNvSpPr>
            <a:spLocks noGrp="1"/>
          </p:cNvSpPr>
          <p:nvPr>
            <p:ph idx="1"/>
          </p:nvPr>
        </p:nvSpPr>
        <p:spPr/>
        <p:txBody>
          <a:bodyPr>
            <a:normAutofit fontScale="85000" lnSpcReduction="10000"/>
          </a:bodyPr>
          <a:lstStyle/>
          <a:p>
            <a:pPr>
              <a:lnSpc>
                <a:spcPct val="150000"/>
              </a:lnSpc>
            </a:pPr>
            <a:r>
              <a:rPr lang="en-US" sz="2800" b="0" dirty="0"/>
              <a:t>Split data into 3 groups randomly</a:t>
            </a:r>
          </a:p>
          <a:p>
            <a:pPr lvl="1">
              <a:lnSpc>
                <a:spcPct val="150000"/>
              </a:lnSpc>
            </a:pPr>
            <a:r>
              <a:rPr lang="en-US" sz="2400" b="0" dirty="0"/>
              <a:t>True random can be hard</a:t>
            </a:r>
          </a:p>
          <a:p>
            <a:pPr lvl="1">
              <a:lnSpc>
                <a:spcPct val="150000"/>
              </a:lnSpc>
            </a:pPr>
            <a:r>
              <a:rPr lang="en-US" sz="2400" b="0" dirty="0"/>
              <a:t>80/10/10 is a good rule-of-thumb</a:t>
            </a:r>
          </a:p>
          <a:p>
            <a:pPr>
              <a:lnSpc>
                <a:spcPct val="150000"/>
              </a:lnSpc>
            </a:pPr>
            <a:r>
              <a:rPr lang="en-US" sz="2800" b="0" dirty="0"/>
              <a:t>Validate set makes sure you don’t overfit and sets hyperparameters</a:t>
            </a:r>
          </a:p>
          <a:p>
            <a:pPr>
              <a:lnSpc>
                <a:spcPct val="150000"/>
              </a:lnSpc>
            </a:pPr>
            <a:r>
              <a:rPr lang="en-US" sz="2800" b="0" dirty="0"/>
              <a:t>Test set is a final sanity check on your hyperparameters</a:t>
            </a:r>
          </a:p>
        </p:txBody>
      </p:sp>
    </p:spTree>
    <p:extLst>
      <p:ext uri="{BB962C8B-B14F-4D97-AF65-F5344CB8AC3E}">
        <p14:creationId xmlns:p14="http://schemas.microsoft.com/office/powerpoint/2010/main" val="2054108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05BC-4458-4247-93C4-FF7FA09CF627}"/>
              </a:ext>
            </a:extLst>
          </p:cNvPr>
          <p:cNvSpPr>
            <a:spLocks noGrp="1"/>
          </p:cNvSpPr>
          <p:nvPr>
            <p:ph type="title"/>
          </p:nvPr>
        </p:nvSpPr>
        <p:spPr/>
        <p:txBody>
          <a:bodyPr/>
          <a:lstStyle/>
          <a:p>
            <a:r>
              <a:rPr lang="en-US" dirty="0"/>
              <a:t>Practical Problems</a:t>
            </a:r>
          </a:p>
        </p:txBody>
      </p:sp>
      <p:sp>
        <p:nvSpPr>
          <p:cNvPr id="3" name="Content Placeholder 2">
            <a:extLst>
              <a:ext uri="{FF2B5EF4-FFF2-40B4-BE49-F238E27FC236}">
                <a16:creationId xmlns:a16="http://schemas.microsoft.com/office/drawing/2014/main" id="{F73CC76C-77F7-B640-B33F-51ADACAE6E15}"/>
              </a:ext>
            </a:extLst>
          </p:cNvPr>
          <p:cNvSpPr>
            <a:spLocks noGrp="1"/>
          </p:cNvSpPr>
          <p:nvPr>
            <p:ph idx="1"/>
          </p:nvPr>
        </p:nvSpPr>
        <p:spPr/>
        <p:txBody>
          <a:bodyPr>
            <a:normAutofit/>
          </a:bodyPr>
          <a:lstStyle/>
          <a:p>
            <a:pPr>
              <a:lnSpc>
                <a:spcPct val="150000"/>
              </a:lnSpc>
            </a:pPr>
            <a:r>
              <a:rPr lang="en-US" sz="2800" b="0" dirty="0"/>
              <a:t>Model overfitting/underfitting</a:t>
            </a:r>
          </a:p>
          <a:p>
            <a:pPr>
              <a:lnSpc>
                <a:spcPct val="150000"/>
              </a:lnSpc>
            </a:pPr>
            <a:r>
              <a:rPr lang="en-US" sz="2800" b="0" dirty="0"/>
              <a:t>Handle Missing Values</a:t>
            </a:r>
          </a:p>
          <a:p>
            <a:pPr>
              <a:lnSpc>
                <a:spcPct val="150000"/>
              </a:lnSpc>
            </a:pPr>
            <a:r>
              <a:rPr lang="en-US" sz="2800" b="0" dirty="0"/>
              <a:t>Handle Nominal Values</a:t>
            </a:r>
          </a:p>
          <a:p>
            <a:pPr>
              <a:lnSpc>
                <a:spcPct val="150000"/>
              </a:lnSpc>
            </a:pPr>
            <a:r>
              <a:rPr lang="en-US" sz="2800" b="0" dirty="0"/>
              <a:t>Handle imbalanced data</a:t>
            </a:r>
          </a:p>
        </p:txBody>
      </p:sp>
    </p:spTree>
    <p:extLst>
      <p:ext uri="{BB962C8B-B14F-4D97-AF65-F5344CB8AC3E}">
        <p14:creationId xmlns:p14="http://schemas.microsoft.com/office/powerpoint/2010/main" val="33251264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Model Overfitting</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pPr>
              <a:lnSpc>
                <a:spcPct val="150000"/>
              </a:lnSpc>
            </a:pPr>
            <a:r>
              <a:rPr lang="en-US" sz="2800" b="0" dirty="0"/>
              <a:t>Extreme overfitting = memorizing every data in the training set</a:t>
            </a:r>
          </a:p>
          <a:p>
            <a:pPr>
              <a:lnSpc>
                <a:spcPct val="150000"/>
              </a:lnSpc>
            </a:pPr>
            <a:r>
              <a:rPr lang="en-US" sz="2800" b="0" dirty="0"/>
              <a:t>High accuracy on training data</a:t>
            </a:r>
          </a:p>
          <a:p>
            <a:pPr>
              <a:lnSpc>
                <a:spcPct val="150000"/>
              </a:lnSpc>
            </a:pPr>
            <a:r>
              <a:rPr lang="en-US" sz="2800" b="0" dirty="0"/>
              <a:t>Low accuracy on new data!</a:t>
            </a:r>
          </a:p>
        </p:txBody>
      </p:sp>
    </p:spTree>
    <p:extLst>
      <p:ext uri="{BB962C8B-B14F-4D97-AF65-F5344CB8AC3E}">
        <p14:creationId xmlns:p14="http://schemas.microsoft.com/office/powerpoint/2010/main" val="3853829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Model Overfitting - Overcome</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pPr marL="0" indent="0">
              <a:buNone/>
            </a:pPr>
            <a:r>
              <a:rPr lang="en-US" sz="2200" b="0" dirty="0"/>
              <a:t>One of the reasons for overfitting is highly non-linear decision boundary, that means high degree polynomials are contributing to the decision boundary the most.</a:t>
            </a:r>
          </a:p>
          <a:p>
            <a:r>
              <a:rPr lang="en-US" sz="2200" dirty="0"/>
              <a:t>Regularization</a:t>
            </a:r>
          </a:p>
          <a:p>
            <a:pPr lvl="1"/>
            <a:r>
              <a:rPr lang="en-US" sz="2200" b="0" dirty="0"/>
              <a:t>Penalty for higher order polynomials</a:t>
            </a:r>
          </a:p>
          <a:p>
            <a:pPr marL="457200" lvl="1" indent="0">
              <a:buNone/>
            </a:pPr>
            <a:r>
              <a:rPr lang="en-US" sz="2200" b="0" dirty="0"/>
              <a:t>E.g. y = f1(x) =  x^1 + x^2 is a non linear function</a:t>
            </a:r>
          </a:p>
          <a:p>
            <a:pPr marL="457200" lvl="1" indent="0">
              <a:buNone/>
            </a:pPr>
            <a:r>
              <a:rPr lang="en-US" sz="2200" b="0" dirty="0"/>
              <a:t>y = f2(x) = x^1 + x^2 + x^3 + x^4 + x^5 is highly non-linear</a:t>
            </a:r>
          </a:p>
          <a:p>
            <a:pPr marL="457200" lvl="1" indent="0">
              <a:buNone/>
            </a:pPr>
            <a:r>
              <a:rPr lang="en-US" sz="2200" b="0" dirty="0"/>
              <a:t>If f2(x) leads to overfitting, penalize higher order of x to decrease non-linearity</a:t>
            </a:r>
          </a:p>
        </p:txBody>
      </p:sp>
    </p:spTree>
    <p:extLst>
      <p:ext uri="{BB962C8B-B14F-4D97-AF65-F5344CB8AC3E}">
        <p14:creationId xmlns:p14="http://schemas.microsoft.com/office/powerpoint/2010/main" val="247411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6D92-6A46-4762-834A-772C4E336CC8}"/>
              </a:ext>
            </a:extLst>
          </p:cNvPr>
          <p:cNvSpPr>
            <a:spLocks noGrp="1"/>
          </p:cNvSpPr>
          <p:nvPr>
            <p:ph type="title"/>
          </p:nvPr>
        </p:nvSpPr>
        <p:spPr/>
        <p:txBody>
          <a:bodyPr/>
          <a:lstStyle/>
          <a:p>
            <a:r>
              <a:rPr lang="en-US" dirty="0"/>
              <a:t>Model Overfitting - Overcome</a:t>
            </a:r>
          </a:p>
        </p:txBody>
      </p:sp>
      <p:sp>
        <p:nvSpPr>
          <p:cNvPr id="3" name="Content Placeholder 2">
            <a:extLst>
              <a:ext uri="{FF2B5EF4-FFF2-40B4-BE49-F238E27FC236}">
                <a16:creationId xmlns:a16="http://schemas.microsoft.com/office/drawing/2014/main" id="{C3F41319-B981-4620-A293-630EE2156DCB}"/>
              </a:ext>
            </a:extLst>
          </p:cNvPr>
          <p:cNvSpPr>
            <a:spLocks noGrp="1"/>
          </p:cNvSpPr>
          <p:nvPr>
            <p:ph idx="1"/>
          </p:nvPr>
        </p:nvSpPr>
        <p:spPr/>
        <p:txBody>
          <a:bodyPr>
            <a:normAutofit/>
          </a:bodyPr>
          <a:lstStyle/>
          <a:p>
            <a:pPr>
              <a:lnSpc>
                <a:spcPct val="150000"/>
              </a:lnSpc>
            </a:pPr>
            <a:r>
              <a:rPr lang="en-US" sz="2800" b="0" dirty="0"/>
              <a:t>Values or settings that impact how the model trains, and the potential for overfitting</a:t>
            </a:r>
          </a:p>
          <a:p>
            <a:pPr>
              <a:lnSpc>
                <a:spcPct val="150000"/>
              </a:lnSpc>
            </a:pPr>
            <a:r>
              <a:rPr lang="en-US" sz="2800" b="0" dirty="0"/>
              <a:t>Need to train model many times with different hyperparameters to find ideal setup</a:t>
            </a:r>
          </a:p>
        </p:txBody>
      </p:sp>
    </p:spTree>
    <p:extLst>
      <p:ext uri="{BB962C8B-B14F-4D97-AF65-F5344CB8AC3E}">
        <p14:creationId xmlns:p14="http://schemas.microsoft.com/office/powerpoint/2010/main" val="3376569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Handle Missing Values</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09600" y="971550"/>
            <a:ext cx="7886700" cy="3489722"/>
          </a:xfrm>
        </p:spPr>
        <p:txBody>
          <a:bodyPr>
            <a:normAutofit/>
          </a:bodyPr>
          <a:lstStyle/>
          <a:p>
            <a:pPr marL="0" indent="0">
              <a:lnSpc>
                <a:spcPct val="150000"/>
              </a:lnSpc>
              <a:buNone/>
            </a:pPr>
            <a:r>
              <a:rPr lang="en-US" sz="2200" b="0" dirty="0"/>
              <a:t>Missing values are common in real data</a:t>
            </a:r>
          </a:p>
          <a:p>
            <a:pPr>
              <a:lnSpc>
                <a:spcPct val="150000"/>
              </a:lnSpc>
              <a:buFont typeface="Wingdings" pitchFamily="2" charset="2"/>
              <a:buChar char="Ø"/>
            </a:pPr>
            <a:r>
              <a:rPr lang="en-US" sz="2200" b="0" dirty="0"/>
              <a:t>Remove records with missing features</a:t>
            </a:r>
          </a:p>
          <a:p>
            <a:pPr>
              <a:lnSpc>
                <a:spcPct val="150000"/>
              </a:lnSpc>
              <a:buFont typeface="Wingdings" pitchFamily="2" charset="2"/>
              <a:buChar char="Ø"/>
            </a:pPr>
            <a:r>
              <a:rPr lang="en-US" sz="2200" b="0" dirty="0"/>
              <a:t>Use descriptive statistics to impute values</a:t>
            </a:r>
          </a:p>
          <a:p>
            <a:pPr lvl="1">
              <a:lnSpc>
                <a:spcPct val="150000"/>
              </a:lnSpc>
              <a:buFont typeface="Wingdings" pitchFamily="2" charset="2"/>
              <a:buChar char="Ø"/>
            </a:pPr>
            <a:r>
              <a:rPr lang="en-US" sz="2200" b="0" dirty="0"/>
              <a:t>Use mean/median/mode</a:t>
            </a:r>
          </a:p>
          <a:p>
            <a:pPr lvl="1">
              <a:lnSpc>
                <a:spcPct val="150000"/>
              </a:lnSpc>
              <a:buFont typeface="Wingdings" pitchFamily="2" charset="2"/>
              <a:buChar char="Ø"/>
            </a:pPr>
            <a:r>
              <a:rPr lang="en-US" sz="2200" b="0" dirty="0"/>
              <a:t>Use value that are more common</a:t>
            </a:r>
          </a:p>
          <a:p>
            <a:pPr>
              <a:lnSpc>
                <a:spcPct val="150000"/>
              </a:lnSpc>
              <a:buFont typeface="Wingdings" pitchFamily="2" charset="2"/>
              <a:buChar char="Ø"/>
            </a:pPr>
            <a:r>
              <a:rPr lang="en-US" sz="2200" b="0" dirty="0"/>
              <a:t>More advanced – Predict and impute</a:t>
            </a:r>
          </a:p>
          <a:p>
            <a:pPr marL="0" indent="0">
              <a:lnSpc>
                <a:spcPct val="150000"/>
              </a:lnSpc>
              <a:buNone/>
            </a:pPr>
            <a:endParaRPr lang="en-US" sz="2200" b="0" dirty="0"/>
          </a:p>
        </p:txBody>
      </p:sp>
    </p:spTree>
    <p:extLst>
      <p:ext uri="{BB962C8B-B14F-4D97-AF65-F5344CB8AC3E}">
        <p14:creationId xmlns:p14="http://schemas.microsoft.com/office/powerpoint/2010/main" val="2004501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Handle Nominal Values</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09600" y="971550"/>
            <a:ext cx="7886700" cy="3489722"/>
          </a:xfrm>
        </p:spPr>
        <p:txBody>
          <a:bodyPr>
            <a:normAutofit/>
          </a:bodyPr>
          <a:lstStyle/>
          <a:p>
            <a:pPr marL="0" indent="0">
              <a:lnSpc>
                <a:spcPct val="150000"/>
              </a:lnSpc>
              <a:buNone/>
            </a:pPr>
            <a:r>
              <a:rPr lang="en-US" sz="2200" b="0" dirty="0"/>
              <a:t>Models understands only numeric values (except few like decision trees)</a:t>
            </a:r>
          </a:p>
          <a:p>
            <a:pPr>
              <a:lnSpc>
                <a:spcPct val="150000"/>
              </a:lnSpc>
              <a:buFont typeface="Wingdings" pitchFamily="2" charset="2"/>
              <a:buChar char="Ø"/>
            </a:pPr>
            <a:r>
              <a:rPr lang="en-US" sz="2200" b="0" dirty="0"/>
              <a:t>Encode nominal values</a:t>
            </a:r>
          </a:p>
          <a:p>
            <a:pPr lvl="1">
              <a:lnSpc>
                <a:spcPct val="150000"/>
              </a:lnSpc>
              <a:buFont typeface="Wingdings" pitchFamily="2" charset="2"/>
              <a:buChar char="Ø"/>
            </a:pPr>
            <a:r>
              <a:rPr lang="en-US" sz="1800" b="0" dirty="0"/>
              <a:t>Create vectors of 0 and 1 of size = number of distinct values</a:t>
            </a:r>
          </a:p>
          <a:p>
            <a:pPr lvl="1">
              <a:lnSpc>
                <a:spcPct val="150000"/>
              </a:lnSpc>
              <a:buFont typeface="Wingdings" pitchFamily="2" charset="2"/>
              <a:buChar char="Ø"/>
            </a:pPr>
            <a:r>
              <a:rPr lang="en-US" sz="1800" b="0" dirty="0"/>
              <a:t>One hot encoding</a:t>
            </a:r>
          </a:p>
          <a:p>
            <a:pPr>
              <a:lnSpc>
                <a:spcPct val="150000"/>
              </a:lnSpc>
              <a:buFont typeface="Wingdings" pitchFamily="2" charset="2"/>
              <a:buChar char="Ø"/>
            </a:pPr>
            <a:r>
              <a:rPr lang="en-US" sz="2200" b="0" dirty="0"/>
              <a:t>Advanced – use word embedding models</a:t>
            </a:r>
          </a:p>
        </p:txBody>
      </p:sp>
    </p:spTree>
    <p:extLst>
      <p:ext uri="{BB962C8B-B14F-4D97-AF65-F5344CB8AC3E}">
        <p14:creationId xmlns:p14="http://schemas.microsoft.com/office/powerpoint/2010/main" val="4181137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Imbalanced Data</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09600" y="971550"/>
            <a:ext cx="7886700" cy="3489722"/>
          </a:xfrm>
        </p:spPr>
        <p:txBody>
          <a:bodyPr>
            <a:normAutofit fontScale="92500"/>
          </a:bodyPr>
          <a:lstStyle/>
          <a:p>
            <a:pPr marL="0" indent="0">
              <a:lnSpc>
                <a:spcPct val="150000"/>
              </a:lnSpc>
              <a:buNone/>
            </a:pPr>
            <a:r>
              <a:rPr lang="en-US" sz="2200" dirty="0"/>
              <a:t>Cancer prediction classifier [cancer=1, no cancer=0]</a:t>
            </a:r>
          </a:p>
          <a:p>
            <a:pPr marL="0" indent="0">
              <a:lnSpc>
                <a:spcPct val="150000"/>
              </a:lnSpc>
              <a:buNone/>
            </a:pPr>
            <a:r>
              <a:rPr lang="en-US" sz="2200" b="0" dirty="0"/>
              <a:t>Prior probability of having cancer = 0.1% means 1 in 1000 suffer from cancer.</a:t>
            </a:r>
          </a:p>
          <a:p>
            <a:pPr marL="0" indent="0">
              <a:lnSpc>
                <a:spcPct val="150000"/>
              </a:lnSpc>
              <a:buNone/>
            </a:pPr>
            <a:r>
              <a:rPr lang="en-US" sz="2200" b="0" dirty="0"/>
              <a:t>If you train a model that predicts 0 for everything. What is your model accuracy ?</a:t>
            </a:r>
          </a:p>
          <a:p>
            <a:pPr marL="0" indent="0">
              <a:lnSpc>
                <a:spcPct val="150000"/>
              </a:lnSpc>
              <a:buNone/>
            </a:pPr>
            <a:r>
              <a:rPr lang="en-US" sz="2200" b="0" dirty="0"/>
              <a:t>For non cancer class, accuracy = 99.9%</a:t>
            </a:r>
          </a:p>
          <a:p>
            <a:pPr marL="0" indent="0">
              <a:lnSpc>
                <a:spcPct val="150000"/>
              </a:lnSpc>
              <a:buNone/>
            </a:pPr>
            <a:r>
              <a:rPr lang="en-US" sz="2200" b="0" dirty="0"/>
              <a:t>For cancer class, accuracy = 0%</a:t>
            </a:r>
          </a:p>
        </p:txBody>
      </p:sp>
    </p:spTree>
    <p:extLst>
      <p:ext uri="{BB962C8B-B14F-4D97-AF65-F5344CB8AC3E}">
        <p14:creationId xmlns:p14="http://schemas.microsoft.com/office/powerpoint/2010/main" val="1488851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Handle Imbalanced Data</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09600" y="1200150"/>
            <a:ext cx="7886700" cy="2590800"/>
          </a:xfrm>
        </p:spPr>
        <p:txBody>
          <a:bodyPr>
            <a:normAutofit/>
          </a:bodyPr>
          <a:lstStyle/>
          <a:p>
            <a:pPr>
              <a:lnSpc>
                <a:spcPct val="150000"/>
              </a:lnSpc>
            </a:pPr>
            <a:r>
              <a:rPr lang="en-US" sz="2200" b="0" dirty="0"/>
              <a:t>Equal sample of all classes</a:t>
            </a:r>
          </a:p>
          <a:p>
            <a:pPr>
              <a:lnSpc>
                <a:spcPct val="150000"/>
              </a:lnSpc>
            </a:pPr>
            <a:r>
              <a:rPr lang="en-US" sz="2200" b="0" dirty="0"/>
              <a:t>Oversample and provide lesser weights during training (can be used mostly in sequential models like Gradient Boosted Trees)</a:t>
            </a:r>
          </a:p>
          <a:p>
            <a:pPr>
              <a:lnSpc>
                <a:spcPct val="150000"/>
              </a:lnSpc>
            </a:pPr>
            <a:r>
              <a:rPr lang="en-US" sz="2200" b="0" dirty="0"/>
              <a:t>Generate synthetic data</a:t>
            </a:r>
          </a:p>
        </p:txBody>
      </p:sp>
    </p:spTree>
    <p:extLst>
      <p:ext uri="{BB962C8B-B14F-4D97-AF65-F5344CB8AC3E}">
        <p14:creationId xmlns:p14="http://schemas.microsoft.com/office/powerpoint/2010/main" val="293519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6700"/>
                </a:solidFill>
                <a:latin typeface="Calibri" panose="020F0502020204030204" pitchFamily="34" charset="0"/>
              </a:rPr>
              <a:t>What not to expect from this class</a:t>
            </a:r>
          </a:p>
        </p:txBody>
      </p:sp>
      <p:sp>
        <p:nvSpPr>
          <p:cNvPr id="3" name="Content Placeholder 2"/>
          <p:cNvSpPr>
            <a:spLocks noGrp="1"/>
          </p:cNvSpPr>
          <p:nvPr>
            <p:ph idx="1"/>
          </p:nvPr>
        </p:nvSpPr>
        <p:spPr>
          <a:xfrm>
            <a:off x="1066800" y="1143001"/>
            <a:ext cx="7448550" cy="3489722"/>
          </a:xfrm>
        </p:spPr>
        <p:txBody>
          <a:bodyPr/>
          <a:lstStyle/>
          <a:p>
            <a:r>
              <a:rPr lang="en-US" sz="2100" dirty="0">
                <a:latin typeface="Calibri" panose="020F0502020204030204" pitchFamily="34" charset="0"/>
              </a:rPr>
              <a:t>Prescriptions, formulas, one-size-fits-all solutions</a:t>
            </a:r>
          </a:p>
          <a:p>
            <a:r>
              <a:rPr lang="en-US" sz="2100" dirty="0">
                <a:latin typeface="Calibri" panose="020F0502020204030204" pitchFamily="34" charset="0"/>
              </a:rPr>
              <a:t>Perfect and/or mature best practices</a:t>
            </a:r>
          </a:p>
          <a:p>
            <a:r>
              <a:rPr lang="en-US" sz="2100" dirty="0">
                <a:latin typeface="Calibri" panose="020F0502020204030204" pitchFamily="34" charset="0"/>
              </a:rPr>
              <a:t>Rigid processes or step-by-step instructions</a:t>
            </a:r>
          </a:p>
          <a:p>
            <a:r>
              <a:rPr lang="en-US" sz="2100" dirty="0">
                <a:latin typeface="Calibri" panose="020F0502020204030204" pitchFamily="34" charset="0"/>
              </a:rPr>
              <a:t>Big overnight transformations</a:t>
            </a:r>
          </a:p>
          <a:p>
            <a:r>
              <a:rPr lang="en-US" sz="2100" dirty="0">
                <a:latin typeface="Calibri" panose="020F0502020204030204" pitchFamily="34" charset="0"/>
              </a:rPr>
              <a:t>Extended technical discussions or deep focus </a:t>
            </a:r>
            <a:br>
              <a:rPr lang="en-US" sz="2100" dirty="0">
                <a:latin typeface="Calibri" panose="020F0502020204030204" pitchFamily="34" charset="0"/>
              </a:rPr>
            </a:br>
            <a:r>
              <a:rPr lang="en-US" sz="2100" dirty="0">
                <a:latin typeface="Calibri" panose="020F0502020204030204" pitchFamily="34" charset="0"/>
              </a:rPr>
              <a:t>on any specific technology or tool</a:t>
            </a:r>
          </a:p>
        </p:txBody>
      </p:sp>
    </p:spTree>
    <p:extLst>
      <p:ext uri="{BB962C8B-B14F-4D97-AF65-F5344CB8AC3E}">
        <p14:creationId xmlns:p14="http://schemas.microsoft.com/office/powerpoint/2010/main" val="14333359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05BC-4458-4247-93C4-FF7FA09CF627}"/>
              </a:ext>
            </a:extLst>
          </p:cNvPr>
          <p:cNvSpPr>
            <a:spLocks noGrp="1"/>
          </p:cNvSpPr>
          <p:nvPr>
            <p:ph type="title"/>
          </p:nvPr>
        </p:nvSpPr>
        <p:spPr>
          <a:xfrm>
            <a:off x="381000" y="133350"/>
            <a:ext cx="7886700" cy="869154"/>
          </a:xfrm>
        </p:spPr>
        <p:txBody>
          <a:bodyPr/>
          <a:lstStyle/>
          <a:p>
            <a:r>
              <a:rPr lang="en-US" dirty="0"/>
              <a:t>Accuracy Metrics</a:t>
            </a:r>
          </a:p>
        </p:txBody>
      </p:sp>
      <p:sp>
        <p:nvSpPr>
          <p:cNvPr id="3" name="Content Placeholder 2">
            <a:extLst>
              <a:ext uri="{FF2B5EF4-FFF2-40B4-BE49-F238E27FC236}">
                <a16:creationId xmlns:a16="http://schemas.microsoft.com/office/drawing/2014/main" id="{F73CC76C-77F7-B640-B33F-51ADACAE6E15}"/>
              </a:ext>
            </a:extLst>
          </p:cNvPr>
          <p:cNvSpPr>
            <a:spLocks noGrp="1"/>
          </p:cNvSpPr>
          <p:nvPr>
            <p:ph idx="1"/>
          </p:nvPr>
        </p:nvSpPr>
        <p:spPr>
          <a:xfrm>
            <a:off x="457200" y="895350"/>
            <a:ext cx="7886700" cy="3489722"/>
          </a:xfrm>
        </p:spPr>
        <p:txBody>
          <a:bodyPr>
            <a:normAutofit lnSpcReduction="10000"/>
          </a:bodyPr>
          <a:lstStyle/>
          <a:p>
            <a:pPr>
              <a:lnSpc>
                <a:spcPct val="150000"/>
              </a:lnSpc>
            </a:pPr>
            <a:r>
              <a:rPr lang="en-US" sz="2800" b="0" dirty="0"/>
              <a:t>Mean Absolute Error (MAE)</a:t>
            </a:r>
          </a:p>
          <a:p>
            <a:pPr>
              <a:lnSpc>
                <a:spcPct val="150000"/>
              </a:lnSpc>
            </a:pPr>
            <a:r>
              <a:rPr lang="en-US" sz="2800" b="0" dirty="0"/>
              <a:t>Mean Squared Error (MSE)</a:t>
            </a:r>
          </a:p>
          <a:p>
            <a:pPr>
              <a:lnSpc>
                <a:spcPct val="150000"/>
              </a:lnSpc>
            </a:pPr>
            <a:r>
              <a:rPr lang="en-US" sz="2800" b="0" dirty="0"/>
              <a:t>Root mean square error (RMSE)</a:t>
            </a:r>
          </a:p>
          <a:p>
            <a:pPr>
              <a:lnSpc>
                <a:spcPct val="150000"/>
              </a:lnSpc>
            </a:pPr>
            <a:r>
              <a:rPr lang="en-US" sz="2800" b="0" dirty="0"/>
              <a:t>Precision, Recall, F-Score</a:t>
            </a:r>
          </a:p>
          <a:p>
            <a:pPr>
              <a:lnSpc>
                <a:spcPct val="150000"/>
              </a:lnSpc>
            </a:pPr>
            <a:r>
              <a:rPr lang="en-US" sz="2800" b="0" dirty="0"/>
              <a:t>AUC/ROC curve</a:t>
            </a:r>
          </a:p>
          <a:p>
            <a:pPr>
              <a:lnSpc>
                <a:spcPct val="150000"/>
              </a:lnSpc>
            </a:pPr>
            <a:endParaRPr lang="en-US" sz="2800" b="0" dirty="0"/>
          </a:p>
        </p:txBody>
      </p:sp>
    </p:spTree>
    <p:extLst>
      <p:ext uri="{BB962C8B-B14F-4D97-AF65-F5344CB8AC3E}">
        <p14:creationId xmlns:p14="http://schemas.microsoft.com/office/powerpoint/2010/main" val="655666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2A3-50E9-CF49-ABED-D7014E864328}"/>
              </a:ext>
            </a:extLst>
          </p:cNvPr>
          <p:cNvSpPr>
            <a:spLocks noGrp="1"/>
          </p:cNvSpPr>
          <p:nvPr>
            <p:ph type="title"/>
          </p:nvPr>
        </p:nvSpPr>
        <p:spPr/>
        <p:txBody>
          <a:bodyPr/>
          <a:lstStyle/>
          <a:p>
            <a:r>
              <a:rPr lang="en-US" dirty="0"/>
              <a:t>Mean Absolute Error</a:t>
            </a:r>
          </a:p>
        </p:txBody>
      </p:sp>
      <p:sp>
        <p:nvSpPr>
          <p:cNvPr id="3" name="Content Placeholder 2">
            <a:extLst>
              <a:ext uri="{FF2B5EF4-FFF2-40B4-BE49-F238E27FC236}">
                <a16:creationId xmlns:a16="http://schemas.microsoft.com/office/drawing/2014/main" id="{9584CDDE-D04D-E94E-9567-409EB816A966}"/>
              </a:ext>
            </a:extLst>
          </p:cNvPr>
          <p:cNvSpPr>
            <a:spLocks noGrp="1"/>
          </p:cNvSpPr>
          <p:nvPr>
            <p:ph idx="1"/>
          </p:nvPr>
        </p:nvSpPr>
        <p:spPr/>
        <p:txBody>
          <a:bodyPr>
            <a:normAutofit/>
          </a:bodyPr>
          <a:lstStyle/>
          <a:p>
            <a:pPr>
              <a:lnSpc>
                <a:spcPct val="150000"/>
              </a:lnSpc>
            </a:pPr>
            <a:r>
              <a:rPr lang="en-US" sz="2800" b="0" dirty="0"/>
              <a:t>Measure of difference between two continuous variables.</a:t>
            </a:r>
          </a:p>
          <a:p>
            <a:pPr marL="0" indent="0">
              <a:lnSpc>
                <a:spcPct val="150000"/>
              </a:lnSpc>
              <a:buNone/>
            </a:pPr>
            <a:r>
              <a:rPr lang="en-US" sz="2800" b="0" dirty="0"/>
              <a:t>MAE = sum(y-x) over n</a:t>
            </a:r>
          </a:p>
        </p:txBody>
      </p:sp>
    </p:spTree>
    <p:extLst>
      <p:ext uri="{BB962C8B-B14F-4D97-AF65-F5344CB8AC3E}">
        <p14:creationId xmlns:p14="http://schemas.microsoft.com/office/powerpoint/2010/main" val="710912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2A3-50E9-CF49-ABED-D7014E864328}"/>
              </a:ext>
            </a:extLst>
          </p:cNvPr>
          <p:cNvSpPr>
            <a:spLocks noGrp="1"/>
          </p:cNvSpPr>
          <p:nvPr>
            <p:ph type="title"/>
          </p:nvPr>
        </p:nvSpPr>
        <p:spPr/>
        <p:txBody>
          <a:bodyPr/>
          <a:lstStyle/>
          <a:p>
            <a:r>
              <a:rPr lang="en-US" dirty="0"/>
              <a:t>Mean Squared Error</a:t>
            </a:r>
          </a:p>
        </p:txBody>
      </p:sp>
      <p:sp>
        <p:nvSpPr>
          <p:cNvPr id="3" name="Content Placeholder 2">
            <a:extLst>
              <a:ext uri="{FF2B5EF4-FFF2-40B4-BE49-F238E27FC236}">
                <a16:creationId xmlns:a16="http://schemas.microsoft.com/office/drawing/2014/main" id="{9584CDDE-D04D-E94E-9567-409EB816A966}"/>
              </a:ext>
            </a:extLst>
          </p:cNvPr>
          <p:cNvSpPr>
            <a:spLocks noGrp="1"/>
          </p:cNvSpPr>
          <p:nvPr>
            <p:ph idx="1"/>
          </p:nvPr>
        </p:nvSpPr>
        <p:spPr/>
        <p:txBody>
          <a:bodyPr>
            <a:normAutofit fontScale="92500" lnSpcReduction="20000"/>
          </a:bodyPr>
          <a:lstStyle/>
          <a:p>
            <a:pPr>
              <a:lnSpc>
                <a:spcPct val="150000"/>
              </a:lnSpc>
            </a:pPr>
            <a:r>
              <a:rPr lang="en-US" sz="2800" b="0" dirty="0"/>
              <a:t>Measures the average of the squares of the errors that is, the average squared difference between the estimated value and the actual value.</a:t>
            </a:r>
          </a:p>
          <a:p>
            <a:pPr marL="0" indent="0">
              <a:lnSpc>
                <a:spcPct val="150000"/>
              </a:lnSpc>
              <a:buNone/>
            </a:pPr>
            <a:r>
              <a:rPr lang="en-US" sz="2800" b="0" dirty="0"/>
              <a:t>MSE = square(sum(y-x)) over n</a:t>
            </a:r>
          </a:p>
          <a:p>
            <a:pPr>
              <a:lnSpc>
                <a:spcPct val="150000"/>
              </a:lnSpc>
            </a:pPr>
            <a:r>
              <a:rPr lang="en-US" sz="2800" b="0" dirty="0"/>
              <a:t>Root mean squared error (RMSE): Take the square root of MSE</a:t>
            </a:r>
          </a:p>
        </p:txBody>
      </p:sp>
    </p:spTree>
    <p:extLst>
      <p:ext uri="{BB962C8B-B14F-4D97-AF65-F5344CB8AC3E}">
        <p14:creationId xmlns:p14="http://schemas.microsoft.com/office/powerpoint/2010/main" val="1448239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2A3-50E9-CF49-ABED-D7014E864328}"/>
              </a:ext>
            </a:extLst>
          </p:cNvPr>
          <p:cNvSpPr>
            <a:spLocks noGrp="1"/>
          </p:cNvSpPr>
          <p:nvPr>
            <p:ph type="title"/>
          </p:nvPr>
        </p:nvSpPr>
        <p:spPr>
          <a:xfrm>
            <a:off x="304800" y="133350"/>
            <a:ext cx="7886700" cy="869154"/>
          </a:xfrm>
        </p:spPr>
        <p:txBody>
          <a:bodyPr/>
          <a:lstStyle/>
          <a:p>
            <a:r>
              <a:rPr lang="en-US" dirty="0"/>
              <a:t>Precision, Recall, F-Score</a:t>
            </a:r>
          </a:p>
        </p:txBody>
      </p:sp>
      <p:sp>
        <p:nvSpPr>
          <p:cNvPr id="3" name="Content Placeholder 2">
            <a:extLst>
              <a:ext uri="{FF2B5EF4-FFF2-40B4-BE49-F238E27FC236}">
                <a16:creationId xmlns:a16="http://schemas.microsoft.com/office/drawing/2014/main" id="{9584CDDE-D04D-E94E-9567-409EB816A966}"/>
              </a:ext>
            </a:extLst>
          </p:cNvPr>
          <p:cNvSpPr>
            <a:spLocks noGrp="1"/>
          </p:cNvSpPr>
          <p:nvPr>
            <p:ph idx="1"/>
          </p:nvPr>
        </p:nvSpPr>
        <p:spPr>
          <a:xfrm>
            <a:off x="533400" y="971550"/>
            <a:ext cx="7886700" cy="3489722"/>
          </a:xfrm>
        </p:spPr>
        <p:txBody>
          <a:bodyPr>
            <a:normAutofit/>
          </a:bodyPr>
          <a:lstStyle/>
          <a:p>
            <a:pPr marL="0" indent="0">
              <a:lnSpc>
                <a:spcPct val="150000"/>
              </a:lnSpc>
              <a:buNone/>
            </a:pPr>
            <a:r>
              <a:rPr lang="en-US" sz="2200" b="0" dirty="0"/>
              <a:t>True positives (TP):- actual label=1, predicted label=1</a:t>
            </a:r>
          </a:p>
          <a:p>
            <a:pPr marL="0" indent="0">
              <a:lnSpc>
                <a:spcPct val="150000"/>
              </a:lnSpc>
              <a:buNone/>
            </a:pPr>
            <a:r>
              <a:rPr lang="en-US" sz="2200" b="0" dirty="0"/>
              <a:t>False positives (FP):- actual label=0, predicted label=1</a:t>
            </a:r>
          </a:p>
          <a:p>
            <a:pPr marL="0" indent="0">
              <a:lnSpc>
                <a:spcPct val="150000"/>
              </a:lnSpc>
              <a:buNone/>
            </a:pPr>
            <a:r>
              <a:rPr lang="en-US" sz="2200" b="0" dirty="0"/>
              <a:t>True negatives (TN):- actual label=0, predicted label=0</a:t>
            </a:r>
          </a:p>
          <a:p>
            <a:pPr marL="0" indent="0">
              <a:lnSpc>
                <a:spcPct val="150000"/>
              </a:lnSpc>
              <a:buNone/>
            </a:pPr>
            <a:r>
              <a:rPr lang="en-US" sz="2200" b="0" dirty="0"/>
              <a:t>False negatives (FN):- actual label=1, predicted label=0</a:t>
            </a:r>
          </a:p>
          <a:p>
            <a:pPr>
              <a:lnSpc>
                <a:spcPct val="150000"/>
              </a:lnSpc>
            </a:pPr>
            <a:r>
              <a:rPr lang="en-US" sz="2200" dirty="0"/>
              <a:t>Precision</a:t>
            </a:r>
            <a:r>
              <a:rPr lang="en-US" sz="2200" b="0" dirty="0"/>
              <a:t>:- TP/(TP+FP) = TP/(actual results)</a:t>
            </a:r>
          </a:p>
          <a:p>
            <a:pPr>
              <a:lnSpc>
                <a:spcPct val="150000"/>
              </a:lnSpc>
            </a:pPr>
            <a:r>
              <a:rPr lang="en-US" sz="2200" dirty="0"/>
              <a:t>Recall</a:t>
            </a:r>
            <a:r>
              <a:rPr lang="en-US" sz="2200" b="0" dirty="0"/>
              <a:t>:- TP/(TP+FN) = TP/(predicted results)</a:t>
            </a:r>
          </a:p>
        </p:txBody>
      </p:sp>
    </p:spTree>
    <p:extLst>
      <p:ext uri="{BB962C8B-B14F-4D97-AF65-F5344CB8AC3E}">
        <p14:creationId xmlns:p14="http://schemas.microsoft.com/office/powerpoint/2010/main" val="1638247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2A3-50E9-CF49-ABED-D7014E864328}"/>
              </a:ext>
            </a:extLst>
          </p:cNvPr>
          <p:cNvSpPr>
            <a:spLocks noGrp="1"/>
          </p:cNvSpPr>
          <p:nvPr>
            <p:ph type="title"/>
          </p:nvPr>
        </p:nvSpPr>
        <p:spPr>
          <a:xfrm>
            <a:off x="304800" y="133350"/>
            <a:ext cx="7886700" cy="869154"/>
          </a:xfrm>
        </p:spPr>
        <p:txBody>
          <a:bodyPr/>
          <a:lstStyle/>
          <a:p>
            <a:r>
              <a:rPr lang="en-US" dirty="0"/>
              <a:t>Precision, Recall, F-Score</a:t>
            </a:r>
          </a:p>
        </p:txBody>
      </p:sp>
      <p:sp>
        <p:nvSpPr>
          <p:cNvPr id="3" name="Content Placeholder 2">
            <a:extLst>
              <a:ext uri="{FF2B5EF4-FFF2-40B4-BE49-F238E27FC236}">
                <a16:creationId xmlns:a16="http://schemas.microsoft.com/office/drawing/2014/main" id="{9584CDDE-D04D-E94E-9567-409EB816A966}"/>
              </a:ext>
            </a:extLst>
          </p:cNvPr>
          <p:cNvSpPr>
            <a:spLocks noGrp="1"/>
          </p:cNvSpPr>
          <p:nvPr>
            <p:ph idx="1"/>
          </p:nvPr>
        </p:nvSpPr>
        <p:spPr>
          <a:xfrm>
            <a:off x="533400" y="971550"/>
            <a:ext cx="7886700" cy="3489722"/>
          </a:xfrm>
        </p:spPr>
        <p:txBody>
          <a:bodyPr>
            <a:normAutofit/>
          </a:bodyPr>
          <a:lstStyle/>
          <a:p>
            <a:pPr marL="0" indent="0">
              <a:lnSpc>
                <a:spcPct val="150000"/>
              </a:lnSpc>
              <a:buNone/>
            </a:pPr>
            <a:r>
              <a:rPr lang="en-US" sz="2200" dirty="0"/>
              <a:t>Accuracy</a:t>
            </a:r>
            <a:r>
              <a:rPr lang="en-US" sz="2200" b="0" dirty="0"/>
              <a:t>: (true positive + true negative)/total </a:t>
            </a:r>
          </a:p>
          <a:p>
            <a:pPr marL="0" indent="0">
              <a:lnSpc>
                <a:spcPct val="150000"/>
              </a:lnSpc>
              <a:buNone/>
            </a:pPr>
            <a:r>
              <a:rPr lang="en-US" sz="2200" b="0" dirty="0"/>
              <a:t>THIS IS RISKY !!</a:t>
            </a:r>
          </a:p>
          <a:p>
            <a:pPr marL="0" indent="0">
              <a:lnSpc>
                <a:spcPct val="150000"/>
              </a:lnSpc>
              <a:buNone/>
            </a:pPr>
            <a:r>
              <a:rPr lang="en-US" sz="2200" b="0" dirty="0"/>
              <a:t>Consider cancer example, accuracy will be 99.9% but the model performs 0% in detecting cancer</a:t>
            </a:r>
          </a:p>
          <a:p>
            <a:pPr marL="0" indent="0">
              <a:lnSpc>
                <a:spcPct val="150000"/>
              </a:lnSpc>
              <a:buNone/>
            </a:pPr>
            <a:r>
              <a:rPr lang="en-US" sz="2200" dirty="0"/>
              <a:t>F-Score:</a:t>
            </a:r>
            <a:r>
              <a:rPr lang="en-US" sz="2200" b="0" dirty="0"/>
              <a:t> 2*(PR)/(P+R)</a:t>
            </a:r>
          </a:p>
          <a:p>
            <a:pPr marL="0" indent="0">
              <a:lnSpc>
                <a:spcPct val="150000"/>
              </a:lnSpc>
              <a:buNone/>
            </a:pPr>
            <a:endParaRPr lang="en-US" sz="2200" b="0" dirty="0"/>
          </a:p>
        </p:txBody>
      </p:sp>
    </p:spTree>
    <p:extLst>
      <p:ext uri="{BB962C8B-B14F-4D97-AF65-F5344CB8AC3E}">
        <p14:creationId xmlns:p14="http://schemas.microsoft.com/office/powerpoint/2010/main" val="481215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82A3-50E9-CF49-ABED-D7014E864328}"/>
              </a:ext>
            </a:extLst>
          </p:cNvPr>
          <p:cNvSpPr>
            <a:spLocks noGrp="1"/>
          </p:cNvSpPr>
          <p:nvPr>
            <p:ph type="title"/>
          </p:nvPr>
        </p:nvSpPr>
        <p:spPr>
          <a:xfrm>
            <a:off x="304800" y="133350"/>
            <a:ext cx="7886700" cy="869154"/>
          </a:xfrm>
        </p:spPr>
        <p:txBody>
          <a:bodyPr/>
          <a:lstStyle/>
          <a:p>
            <a:r>
              <a:rPr lang="en-US" dirty="0"/>
              <a:t>ROC, AUC</a:t>
            </a:r>
          </a:p>
        </p:txBody>
      </p:sp>
      <p:sp>
        <p:nvSpPr>
          <p:cNvPr id="3" name="Content Placeholder 2">
            <a:extLst>
              <a:ext uri="{FF2B5EF4-FFF2-40B4-BE49-F238E27FC236}">
                <a16:creationId xmlns:a16="http://schemas.microsoft.com/office/drawing/2014/main" id="{9584CDDE-D04D-E94E-9567-409EB816A966}"/>
              </a:ext>
            </a:extLst>
          </p:cNvPr>
          <p:cNvSpPr>
            <a:spLocks noGrp="1"/>
          </p:cNvSpPr>
          <p:nvPr>
            <p:ph idx="1"/>
          </p:nvPr>
        </p:nvSpPr>
        <p:spPr>
          <a:xfrm>
            <a:off x="533400" y="971550"/>
            <a:ext cx="4648200" cy="3352800"/>
          </a:xfrm>
        </p:spPr>
        <p:txBody>
          <a:bodyPr>
            <a:normAutofit/>
          </a:bodyPr>
          <a:lstStyle/>
          <a:p>
            <a:pPr marL="0" indent="0">
              <a:lnSpc>
                <a:spcPct val="150000"/>
              </a:lnSpc>
              <a:buNone/>
            </a:pPr>
            <a:r>
              <a:rPr lang="en-US" sz="2000" dirty="0"/>
              <a:t>True positive rate</a:t>
            </a:r>
            <a:r>
              <a:rPr lang="en-US" sz="2000" b="0" dirty="0"/>
              <a:t> (TPR or recall): TP/(TP+FN)</a:t>
            </a:r>
          </a:p>
          <a:p>
            <a:pPr marL="0" indent="0">
              <a:lnSpc>
                <a:spcPct val="150000"/>
              </a:lnSpc>
              <a:buNone/>
            </a:pPr>
            <a:r>
              <a:rPr lang="en-US" sz="2000" dirty="0"/>
              <a:t>False positive rate</a:t>
            </a:r>
            <a:r>
              <a:rPr lang="en-US" sz="2000" b="0" dirty="0"/>
              <a:t> (FPR): FP/(TN+FP)</a:t>
            </a:r>
          </a:p>
          <a:p>
            <a:pPr marL="0" indent="0">
              <a:lnSpc>
                <a:spcPct val="150000"/>
              </a:lnSpc>
              <a:buNone/>
            </a:pPr>
            <a:endParaRPr lang="en-US" sz="2000" b="0" dirty="0"/>
          </a:p>
          <a:p>
            <a:pPr marL="0" indent="0">
              <a:lnSpc>
                <a:spcPct val="150000"/>
              </a:lnSpc>
              <a:buNone/>
            </a:pPr>
            <a:r>
              <a:rPr lang="en-US" sz="2000" dirty="0"/>
              <a:t>AUC</a:t>
            </a:r>
            <a:r>
              <a:rPr lang="en-US" sz="2000" b="0" dirty="0"/>
              <a:t>: area under the curve</a:t>
            </a:r>
          </a:p>
          <a:p>
            <a:pPr marL="0" indent="0">
              <a:lnSpc>
                <a:spcPct val="150000"/>
              </a:lnSpc>
              <a:buNone/>
            </a:pPr>
            <a:r>
              <a:rPr lang="en-US" sz="2000" dirty="0"/>
              <a:t>ROC</a:t>
            </a:r>
            <a:r>
              <a:rPr lang="en-US" sz="2000" b="0" dirty="0"/>
              <a:t>: Receiver operating characteristics</a:t>
            </a:r>
          </a:p>
        </p:txBody>
      </p:sp>
      <p:pic>
        <p:nvPicPr>
          <p:cNvPr id="4" name="Picture 3">
            <a:extLst>
              <a:ext uri="{FF2B5EF4-FFF2-40B4-BE49-F238E27FC236}">
                <a16:creationId xmlns:a16="http://schemas.microsoft.com/office/drawing/2014/main" id="{058F2C28-CCFE-3548-90CA-A897927AB91E}"/>
              </a:ext>
            </a:extLst>
          </p:cNvPr>
          <p:cNvPicPr>
            <a:picLocks noChangeAspect="1"/>
          </p:cNvPicPr>
          <p:nvPr/>
        </p:nvPicPr>
        <p:blipFill>
          <a:blip r:embed="rId2"/>
          <a:stretch>
            <a:fillRect/>
          </a:stretch>
        </p:blipFill>
        <p:spPr>
          <a:xfrm>
            <a:off x="5257800" y="1352550"/>
            <a:ext cx="3075709" cy="2819400"/>
          </a:xfrm>
          <a:prstGeom prst="rect">
            <a:avLst/>
          </a:prstGeom>
        </p:spPr>
      </p:pic>
    </p:spTree>
    <p:extLst>
      <p:ext uri="{BB962C8B-B14F-4D97-AF65-F5344CB8AC3E}">
        <p14:creationId xmlns:p14="http://schemas.microsoft.com/office/powerpoint/2010/main" val="3125055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normAutofit/>
          </a:bodyPr>
          <a:lstStyle/>
          <a:p>
            <a:r>
              <a:rPr lang="en-US" dirty="0"/>
              <a:t>Encoding Domain Expertise</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fontScale="92500"/>
          </a:bodyPr>
          <a:lstStyle/>
          <a:p>
            <a:pPr>
              <a:lnSpc>
                <a:spcPct val="150000"/>
              </a:lnSpc>
            </a:pPr>
            <a:r>
              <a:rPr lang="en-US" sz="2800" dirty="0"/>
              <a:t>Feature Engineering </a:t>
            </a:r>
            <a:r>
              <a:rPr lang="en-US" sz="2800" b="0" dirty="0"/>
              <a:t>- simple algorithms to combine two or more datapoints</a:t>
            </a:r>
          </a:p>
          <a:p>
            <a:pPr>
              <a:lnSpc>
                <a:spcPct val="150000"/>
              </a:lnSpc>
            </a:pPr>
            <a:r>
              <a:rPr lang="en-US" sz="2800" b="0" dirty="0"/>
              <a:t>Ways to build collaboration between business units</a:t>
            </a:r>
          </a:p>
          <a:p>
            <a:pPr>
              <a:lnSpc>
                <a:spcPct val="150000"/>
              </a:lnSpc>
            </a:pPr>
            <a:r>
              <a:rPr lang="en-US" sz="2800" b="0" dirty="0"/>
              <a:t>Often related to KPIs</a:t>
            </a:r>
          </a:p>
          <a:p>
            <a:pPr>
              <a:lnSpc>
                <a:spcPct val="150000"/>
              </a:lnSpc>
            </a:pPr>
            <a:r>
              <a:rPr lang="en-US" sz="2800" b="0" dirty="0"/>
              <a:t>Can also uncover hidden business assumptions</a:t>
            </a:r>
          </a:p>
        </p:txBody>
      </p:sp>
    </p:spTree>
    <p:extLst>
      <p:ext uri="{BB962C8B-B14F-4D97-AF65-F5344CB8AC3E}">
        <p14:creationId xmlns:p14="http://schemas.microsoft.com/office/powerpoint/2010/main" val="3426729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normAutofit/>
          </a:bodyPr>
          <a:lstStyle/>
          <a:p>
            <a:r>
              <a:rPr lang="en-US" dirty="0"/>
              <a:t>Machine Learning Model Management</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fontScale="92500"/>
          </a:bodyPr>
          <a:lstStyle/>
          <a:p>
            <a:pPr>
              <a:lnSpc>
                <a:spcPct val="150000"/>
              </a:lnSpc>
            </a:pPr>
            <a:r>
              <a:rPr lang="en-US" sz="2800" b="0" dirty="0"/>
              <a:t>Every day you get new data and new ideas</a:t>
            </a:r>
          </a:p>
          <a:p>
            <a:pPr>
              <a:lnSpc>
                <a:spcPct val="150000"/>
              </a:lnSpc>
            </a:pPr>
            <a:r>
              <a:rPr lang="en-US" sz="2800" b="0" dirty="0"/>
              <a:t>Models should be constantly retrained</a:t>
            </a:r>
          </a:p>
          <a:p>
            <a:pPr>
              <a:lnSpc>
                <a:spcPct val="150000"/>
              </a:lnSpc>
            </a:pPr>
            <a:r>
              <a:rPr lang="en-US" sz="2800" b="0" dirty="0"/>
              <a:t>Need to record which model made which prediction</a:t>
            </a:r>
          </a:p>
          <a:p>
            <a:pPr>
              <a:lnSpc>
                <a:spcPct val="150000"/>
              </a:lnSpc>
            </a:pPr>
            <a:r>
              <a:rPr lang="en-US" sz="2800" b="0" dirty="0"/>
              <a:t>Might have multiple models in production (A/B testing)</a:t>
            </a:r>
          </a:p>
        </p:txBody>
      </p:sp>
    </p:spTree>
    <p:extLst>
      <p:ext uri="{BB962C8B-B14F-4D97-AF65-F5344CB8AC3E}">
        <p14:creationId xmlns:p14="http://schemas.microsoft.com/office/powerpoint/2010/main" val="4094052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Where is AI valuable?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pPr marL="0" indent="0">
              <a:buNone/>
            </a:pPr>
            <a:r>
              <a:rPr lang="en-US" sz="2200" b="0" dirty="0"/>
              <a:t>The #1 barrier to AI is often not the tech itself – it’s how to figure out how to use AI for the applications it is good at performing. </a:t>
            </a:r>
          </a:p>
          <a:p>
            <a:pPr marL="0" indent="0">
              <a:buNone/>
            </a:pPr>
            <a:endParaRPr lang="en-US" sz="2200" b="0" dirty="0"/>
          </a:p>
          <a:p>
            <a:pPr marL="0" indent="0">
              <a:buNone/>
            </a:pPr>
            <a:r>
              <a:rPr lang="en-US" sz="2200" dirty="0"/>
              <a:t>So what do many high-profile uses of AI have in common?</a:t>
            </a:r>
          </a:p>
          <a:p>
            <a:pPr marL="0" lvl="0" indent="0">
              <a:buNone/>
            </a:pPr>
            <a:r>
              <a:rPr lang="en-US" sz="2200" b="0" dirty="0"/>
              <a:t>Unfortunately, they suck. Not from a technological perspective, as technical capabilities are growing and exciting. Google’s self-driving car initiative has been underway for more than 10 years now.  </a:t>
            </a:r>
          </a:p>
          <a:p>
            <a:pPr marL="0" indent="0">
              <a:buNone/>
            </a:pPr>
            <a:endParaRPr lang="en-US" sz="2200" dirty="0"/>
          </a:p>
          <a:p>
            <a:pPr marL="0" indent="0">
              <a:buNone/>
            </a:pPr>
            <a:r>
              <a:rPr lang="en-US" sz="2200" dirty="0"/>
              <a:t>But consider end users: </a:t>
            </a:r>
            <a:r>
              <a:rPr lang="en-US" sz="2200" b="0" dirty="0"/>
              <a:t>is there any demonstrable value? Do we go any faster compared to a human-driven </a:t>
            </a:r>
            <a:r>
              <a:rPr lang="en-US" sz="2200" b="0" dirty="0" err="1"/>
              <a:t>Uber</a:t>
            </a:r>
            <a:r>
              <a:rPr lang="en-US" sz="2200" b="0" dirty="0"/>
              <a:t>?</a:t>
            </a:r>
          </a:p>
        </p:txBody>
      </p:sp>
    </p:spTree>
    <p:extLst>
      <p:ext uri="{BB962C8B-B14F-4D97-AF65-F5344CB8AC3E}">
        <p14:creationId xmlns:p14="http://schemas.microsoft.com/office/powerpoint/2010/main" val="1425948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Where (and why) does AI suck?</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1047750"/>
            <a:ext cx="8534400" cy="3352800"/>
          </a:xfrm>
        </p:spPr>
        <p:txBody>
          <a:bodyPr>
            <a:normAutofit fontScale="92500" lnSpcReduction="20000"/>
          </a:bodyPr>
          <a:lstStyle/>
          <a:p>
            <a:pPr marL="0" lvl="0" indent="0">
              <a:lnSpc>
                <a:spcPct val="150000"/>
              </a:lnSpc>
              <a:buNone/>
            </a:pPr>
            <a:r>
              <a:rPr lang="en-US" sz="2600" dirty="0"/>
              <a:t>AI offers “subhuman automation”</a:t>
            </a:r>
          </a:p>
          <a:p>
            <a:pPr lvl="1">
              <a:lnSpc>
                <a:spcPct val="150000"/>
              </a:lnSpc>
            </a:pPr>
            <a:r>
              <a:rPr lang="en-US" sz="2600" b="0" dirty="0"/>
              <a:t>Usually can’t handle long tail situations </a:t>
            </a:r>
          </a:p>
          <a:p>
            <a:pPr lvl="1">
              <a:lnSpc>
                <a:spcPct val="150000"/>
              </a:lnSpc>
            </a:pPr>
            <a:r>
              <a:rPr lang="en-US" sz="2600" dirty="0"/>
              <a:t>Context</a:t>
            </a:r>
            <a:r>
              <a:rPr lang="en-US" sz="2600" b="0" dirty="0"/>
              <a:t> – can’t fill in gaps in information as a human, because humans can empathize</a:t>
            </a:r>
          </a:p>
          <a:p>
            <a:pPr lvl="1">
              <a:lnSpc>
                <a:spcPct val="150000"/>
              </a:lnSpc>
            </a:pPr>
            <a:r>
              <a:rPr lang="en-US" sz="2600" dirty="0"/>
              <a:t>Expertise</a:t>
            </a:r>
            <a:r>
              <a:rPr lang="en-US" sz="2600" b="0" dirty="0"/>
              <a:t> – can’t reason or explain as a human could</a:t>
            </a:r>
          </a:p>
          <a:p>
            <a:pPr lvl="1">
              <a:lnSpc>
                <a:spcPct val="150000"/>
              </a:lnSpc>
            </a:pPr>
            <a:r>
              <a:rPr lang="en-US" sz="2600" dirty="0"/>
              <a:t>Trust</a:t>
            </a:r>
            <a:r>
              <a:rPr lang="en-US" sz="2600" b="0" dirty="0"/>
              <a:t> – can’t gain confidence</a:t>
            </a:r>
          </a:p>
        </p:txBody>
      </p:sp>
    </p:spTree>
    <p:extLst>
      <p:ext uri="{BB962C8B-B14F-4D97-AF65-F5344CB8AC3E}">
        <p14:creationId xmlns:p14="http://schemas.microsoft.com/office/powerpoint/2010/main" val="1291174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al space odyssey"/>
          <p:cNvPicPr>
            <a:picLocks noChangeAspect="1" noChangeArrowheads="1"/>
          </p:cNvPicPr>
          <p:nvPr/>
        </p:nvPicPr>
        <p:blipFill rotWithShape="1">
          <a:blip r:embed="rId3">
            <a:extLst>
              <a:ext uri="{28A0092B-C50C-407E-A947-70E740481C1C}">
                <a14:useLocalDpi xmlns:a14="http://schemas.microsoft.com/office/drawing/2010/main" val="0"/>
              </a:ext>
            </a:extLst>
          </a:blip>
          <a:srcRect l="3" t="1910" r="23636" b="26654"/>
          <a:stretch/>
        </p:blipFill>
        <p:spPr bwMode="auto">
          <a:xfrm>
            <a:off x="0"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solidFill>
                  <a:schemeClr val="bg1"/>
                </a:solidFill>
              </a:rPr>
              <a:t>AI</a:t>
            </a:r>
          </a:p>
          <a:p>
            <a:r>
              <a:rPr lang="en-US" sz="2000" b="0" dirty="0">
                <a:solidFill>
                  <a:schemeClr val="bg1"/>
                </a:solidFill>
              </a:rPr>
              <a:t>Machine Learning</a:t>
            </a:r>
          </a:p>
          <a:p>
            <a:r>
              <a:rPr lang="en-US" sz="2000" b="0" dirty="0">
                <a:solidFill>
                  <a:schemeClr val="bg1"/>
                </a:solidFill>
              </a:rPr>
              <a:t>Deep Learning</a:t>
            </a:r>
          </a:p>
          <a:p>
            <a:r>
              <a:rPr lang="en-US" sz="2000" b="0" dirty="0">
                <a:solidFill>
                  <a:schemeClr val="bg1"/>
                </a:solidFill>
              </a:rPr>
              <a:t>Data Science</a:t>
            </a:r>
          </a:p>
          <a:p>
            <a:r>
              <a:rPr lang="en-US" sz="2000" b="0" dirty="0">
                <a:solidFill>
                  <a:schemeClr val="bg1"/>
                </a:solidFill>
              </a:rPr>
              <a:t>Data Model</a:t>
            </a:r>
          </a:p>
          <a:p>
            <a:r>
              <a:rPr lang="en-US" sz="2000" b="0" dirty="0">
                <a:solidFill>
                  <a:schemeClr val="bg1"/>
                </a:solidFill>
              </a:rPr>
              <a:t>Big Data</a:t>
            </a:r>
          </a:p>
          <a:p>
            <a:endParaRPr lang="en-US" sz="4000" dirty="0">
              <a:solidFill>
                <a:schemeClr val="bg1"/>
              </a:solidFill>
            </a:endParaRPr>
          </a:p>
        </p:txBody>
      </p:sp>
    </p:spTree>
    <p:extLst>
      <p:ext uri="{BB962C8B-B14F-4D97-AF65-F5344CB8AC3E}">
        <p14:creationId xmlns:p14="http://schemas.microsoft.com/office/powerpoint/2010/main" val="4293852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41674"/>
            <a:ext cx="7886700" cy="697703"/>
          </a:xfrm>
        </p:spPr>
        <p:txBody>
          <a:bodyPr>
            <a:normAutofit/>
          </a:bodyPr>
          <a:lstStyle/>
          <a:p>
            <a:r>
              <a:rPr lang="en-US" dirty="0"/>
              <a:t>What does AI do well?</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739377"/>
            <a:ext cx="8362950" cy="3584973"/>
          </a:xfrm>
        </p:spPr>
        <p:txBody>
          <a:bodyPr>
            <a:noAutofit/>
          </a:bodyPr>
          <a:lstStyle/>
          <a:p>
            <a:pPr marL="0" lvl="0" indent="0">
              <a:buNone/>
            </a:pPr>
            <a:r>
              <a:rPr lang="en-US" sz="2000" dirty="0"/>
              <a:t>There is however good progress with transformative potential. Treat AI as a tool for “superhuman insight.” When applied correctly AI has the ability to outperform any individual or team:</a:t>
            </a:r>
          </a:p>
          <a:p>
            <a:pPr lvl="1">
              <a:spcBef>
                <a:spcPts val="1800"/>
              </a:spcBef>
            </a:pPr>
            <a:r>
              <a:rPr lang="en-US" sz="2000" dirty="0">
                <a:solidFill>
                  <a:srgbClr val="AF1775"/>
                </a:solidFill>
              </a:rPr>
              <a:t>Data</a:t>
            </a:r>
            <a:r>
              <a:rPr lang="en-US" sz="2000" b="0" dirty="0"/>
              <a:t> – Can handle what’s beyond the scope of a person to digest</a:t>
            </a:r>
          </a:p>
          <a:p>
            <a:pPr lvl="1"/>
            <a:r>
              <a:rPr lang="en-US" sz="2000" dirty="0">
                <a:solidFill>
                  <a:srgbClr val="AF1775"/>
                </a:solidFill>
              </a:rPr>
              <a:t>Analysis</a:t>
            </a:r>
            <a:r>
              <a:rPr lang="en-US" sz="2000" b="0" dirty="0"/>
              <a:t> – ability to compute in ways humans cannot</a:t>
            </a:r>
          </a:p>
          <a:p>
            <a:pPr lvl="1"/>
            <a:r>
              <a:rPr lang="en-US" sz="2000" dirty="0">
                <a:solidFill>
                  <a:srgbClr val="AF1775"/>
                </a:solidFill>
              </a:rPr>
              <a:t>Complexity</a:t>
            </a:r>
            <a:r>
              <a:rPr lang="en-US" sz="2000" b="0" dirty="0"/>
              <a:t> – Can detect patterns too complex for humans to envision</a:t>
            </a:r>
          </a:p>
          <a:p>
            <a:pPr lvl="1"/>
            <a:r>
              <a:rPr lang="en-US" sz="2000" dirty="0">
                <a:solidFill>
                  <a:srgbClr val="AF1775"/>
                </a:solidFill>
              </a:rPr>
              <a:t>Speed </a:t>
            </a:r>
            <a:r>
              <a:rPr lang="en-US" sz="2000" b="0" dirty="0"/>
              <a:t>– it’s a no brainer…this is where AI dominates over humans </a:t>
            </a:r>
          </a:p>
          <a:p>
            <a:pPr marL="0" indent="0">
              <a:buNone/>
            </a:pPr>
            <a:endParaRPr lang="en-US" sz="2000" b="0" dirty="0"/>
          </a:p>
          <a:p>
            <a:pPr marL="0" indent="0">
              <a:buNone/>
            </a:pPr>
            <a:r>
              <a:rPr lang="en-US" sz="2000" dirty="0"/>
              <a:t>Example: </a:t>
            </a:r>
            <a:r>
              <a:rPr lang="en-US" sz="2000" b="0" dirty="0"/>
              <a:t>Self-driving cars? Consider instead driver assistance and navigation</a:t>
            </a:r>
          </a:p>
          <a:p>
            <a:pPr marL="0" indent="0">
              <a:buNone/>
            </a:pPr>
            <a:r>
              <a:rPr lang="en-US" sz="2000" dirty="0"/>
              <a:t>Example: </a:t>
            </a:r>
            <a:r>
              <a:rPr lang="en-US" sz="2000" b="0" dirty="0"/>
              <a:t>Medical recommendations? Consider instead imaging: AI is better than human doctors at identifying benign vs. malignant skin tumors</a:t>
            </a:r>
          </a:p>
        </p:txBody>
      </p:sp>
    </p:spTree>
    <p:extLst>
      <p:ext uri="{BB962C8B-B14F-4D97-AF65-F5344CB8AC3E}">
        <p14:creationId xmlns:p14="http://schemas.microsoft.com/office/powerpoint/2010/main" val="3755667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A few successful examples</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457200" y="1047750"/>
            <a:ext cx="8458200" cy="3264697"/>
          </a:xfrm>
        </p:spPr>
        <p:txBody>
          <a:bodyPr>
            <a:noAutofit/>
          </a:bodyPr>
          <a:lstStyle/>
          <a:p>
            <a:pPr marL="0" lvl="0" indent="0">
              <a:buNone/>
            </a:pPr>
            <a:r>
              <a:rPr lang="en-US" sz="2200" dirty="0"/>
              <a:t>Rethink AI for “superhuman insight.” Consider some successful examples:</a:t>
            </a:r>
          </a:p>
          <a:p>
            <a:pPr lvl="1"/>
            <a:r>
              <a:rPr lang="en-US" sz="2200" b="0" dirty="0"/>
              <a:t>Starsky robotics for semi-autonomous trucks</a:t>
            </a:r>
          </a:p>
          <a:p>
            <a:pPr lvl="1"/>
            <a:r>
              <a:rPr lang="en-US" sz="2200" b="0" dirty="0"/>
              <a:t>IBM  Watson for oncology – (physician recommendation systems)</a:t>
            </a:r>
          </a:p>
          <a:p>
            <a:pPr lvl="1"/>
            <a:r>
              <a:rPr lang="en-US" sz="2200" b="0" dirty="0"/>
              <a:t>Better results come from leveraging AI and humans effectively</a:t>
            </a:r>
          </a:p>
          <a:p>
            <a:pPr lvl="1"/>
            <a:r>
              <a:rPr lang="en-US" sz="2200" b="0" dirty="0"/>
              <a:t>Encourage adoption</a:t>
            </a:r>
          </a:p>
        </p:txBody>
      </p:sp>
    </p:spTree>
    <p:extLst>
      <p:ext uri="{BB962C8B-B14F-4D97-AF65-F5344CB8AC3E}">
        <p14:creationId xmlns:p14="http://schemas.microsoft.com/office/powerpoint/2010/main" val="1957691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hatbot"/>
          <p:cNvPicPr>
            <a:picLocks noChangeAspect="1" noChangeArrowheads="1"/>
          </p:cNvPicPr>
          <p:nvPr/>
        </p:nvPicPr>
        <p:blipFill rotWithShape="1">
          <a:blip r:embed="rId3">
            <a:extLst>
              <a:ext uri="{28A0092B-C50C-407E-A947-70E740481C1C}">
                <a14:useLocalDpi xmlns:a14="http://schemas.microsoft.com/office/drawing/2010/main" val="0"/>
              </a:ext>
            </a:extLst>
          </a:blip>
          <a:srcRect t="20433" b="23022"/>
          <a:stretch/>
        </p:blipFill>
        <p:spPr bwMode="auto">
          <a:xfrm>
            <a:off x="0" y="0"/>
            <a:ext cx="9157548"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09600" y="3348835"/>
            <a:ext cx="7886700" cy="869154"/>
          </a:xfrm>
        </p:spPr>
        <p:txBody>
          <a:bodyPr>
            <a:noAutofit/>
          </a:bodyPr>
          <a:lstStyle/>
          <a:p>
            <a:pPr algn="ctr"/>
            <a:r>
              <a:rPr lang="fr-FR" sz="3200" dirty="0">
                <a:solidFill>
                  <a:srgbClr val="AF1775"/>
                </a:solidFill>
              </a:rPr>
              <a:t>Part 4: Machine Intelligence as Part of Customer Expérience</a:t>
            </a:r>
            <a:endParaRPr lang="en-US" sz="3200" dirty="0">
              <a:solidFill>
                <a:srgbClr val="AF1775"/>
              </a:solidFill>
            </a:endParaRPr>
          </a:p>
        </p:txBody>
      </p:sp>
    </p:spTree>
    <p:extLst>
      <p:ext uri="{BB962C8B-B14F-4D97-AF65-F5344CB8AC3E}">
        <p14:creationId xmlns:p14="http://schemas.microsoft.com/office/powerpoint/2010/main" val="2575025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304800" y="133350"/>
            <a:ext cx="7886700" cy="869154"/>
          </a:xfrm>
        </p:spPr>
        <p:txBody>
          <a:bodyPr>
            <a:normAutofit/>
          </a:bodyPr>
          <a:lstStyle/>
          <a:p>
            <a:r>
              <a:rPr lang="en-US" dirty="0"/>
              <a:t>AI Transforming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971550"/>
            <a:ext cx="7886700" cy="3489722"/>
          </a:xfrm>
        </p:spPr>
        <p:txBody>
          <a:bodyPr>
            <a:normAutofit fontScale="77500" lnSpcReduction="20000"/>
          </a:bodyPr>
          <a:lstStyle/>
          <a:p>
            <a:pPr lvl="1">
              <a:lnSpc>
                <a:spcPct val="150000"/>
              </a:lnSpc>
            </a:pPr>
            <a:r>
              <a:rPr lang="en-US" sz="2400" b="0" dirty="0"/>
              <a:t>Empowering Self Service</a:t>
            </a:r>
          </a:p>
          <a:p>
            <a:pPr lvl="2">
              <a:lnSpc>
                <a:spcPct val="150000"/>
              </a:lnSpc>
            </a:pPr>
            <a:r>
              <a:rPr lang="en-US" sz="2000" b="0" dirty="0"/>
              <a:t>Chat bots</a:t>
            </a:r>
          </a:p>
          <a:p>
            <a:pPr lvl="2">
              <a:lnSpc>
                <a:spcPct val="150000"/>
              </a:lnSpc>
            </a:pPr>
            <a:r>
              <a:rPr lang="en-US" sz="2000" dirty="0"/>
              <a:t>Question &amp; Answer bots</a:t>
            </a:r>
            <a:endParaRPr lang="en-US" sz="2000" b="0" dirty="0"/>
          </a:p>
          <a:p>
            <a:pPr lvl="1">
              <a:lnSpc>
                <a:spcPct val="150000"/>
              </a:lnSpc>
            </a:pPr>
            <a:r>
              <a:rPr lang="en-US" sz="2400" b="0" dirty="0"/>
              <a:t>Personalization</a:t>
            </a:r>
          </a:p>
          <a:p>
            <a:pPr lvl="1">
              <a:lnSpc>
                <a:spcPct val="150000"/>
              </a:lnSpc>
            </a:pPr>
            <a:r>
              <a:rPr lang="en-US" sz="2400" b="0" dirty="0"/>
              <a:t>Better service by analyzing pain points</a:t>
            </a:r>
          </a:p>
          <a:p>
            <a:pPr lvl="1">
              <a:lnSpc>
                <a:spcPct val="150000"/>
              </a:lnSpc>
            </a:pPr>
            <a:r>
              <a:rPr lang="en-US" sz="2400" b="0" dirty="0"/>
              <a:t>24*7 support</a:t>
            </a:r>
          </a:p>
          <a:p>
            <a:pPr lvl="1">
              <a:lnSpc>
                <a:spcPct val="150000"/>
              </a:lnSpc>
            </a:pPr>
            <a:r>
              <a:rPr lang="en-US" sz="2400" b="0" dirty="0"/>
              <a:t>Customized Offers</a:t>
            </a:r>
          </a:p>
          <a:p>
            <a:pPr lvl="1">
              <a:lnSpc>
                <a:spcPct val="150000"/>
              </a:lnSpc>
            </a:pPr>
            <a:r>
              <a:rPr lang="en-US" sz="2400" b="0" dirty="0"/>
              <a:t>Customer Segmentation &amp; personalized services</a:t>
            </a:r>
          </a:p>
        </p:txBody>
      </p:sp>
    </p:spTree>
    <p:extLst>
      <p:ext uri="{BB962C8B-B14F-4D97-AF65-F5344CB8AC3E}">
        <p14:creationId xmlns:p14="http://schemas.microsoft.com/office/powerpoint/2010/main" val="4000008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304800" y="133350"/>
            <a:ext cx="7886700" cy="869154"/>
          </a:xfrm>
        </p:spPr>
        <p:txBody>
          <a:bodyPr>
            <a:normAutofit/>
          </a:bodyPr>
          <a:lstStyle/>
          <a:p>
            <a:r>
              <a:rPr lang="en-US" dirty="0"/>
              <a:t>AI Customer Experience Use Cases</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971550"/>
            <a:ext cx="7886700" cy="3489722"/>
          </a:xfrm>
        </p:spPr>
        <p:txBody>
          <a:bodyPr>
            <a:normAutofit lnSpcReduction="10000"/>
          </a:bodyPr>
          <a:lstStyle/>
          <a:p>
            <a:pPr lvl="1">
              <a:lnSpc>
                <a:spcPct val="150000"/>
              </a:lnSpc>
            </a:pPr>
            <a:r>
              <a:rPr lang="en-US" sz="2400" b="0" dirty="0"/>
              <a:t>Smart email content curation</a:t>
            </a:r>
          </a:p>
          <a:p>
            <a:pPr lvl="1">
              <a:lnSpc>
                <a:spcPct val="150000"/>
              </a:lnSpc>
            </a:pPr>
            <a:r>
              <a:rPr lang="en-US" sz="2400" b="0" dirty="0"/>
              <a:t>Improved customer experience - Agent assist</a:t>
            </a:r>
          </a:p>
          <a:p>
            <a:pPr lvl="1">
              <a:lnSpc>
                <a:spcPct val="150000"/>
              </a:lnSpc>
            </a:pPr>
            <a:r>
              <a:rPr lang="en-US" sz="2400" b="0" dirty="0"/>
              <a:t>Intelligent chatbots</a:t>
            </a:r>
          </a:p>
          <a:p>
            <a:pPr lvl="1">
              <a:lnSpc>
                <a:spcPct val="150000"/>
              </a:lnSpc>
            </a:pPr>
            <a:r>
              <a:rPr lang="en-US" sz="2400" b="0" dirty="0"/>
              <a:t>Increased productivity</a:t>
            </a:r>
          </a:p>
          <a:p>
            <a:pPr lvl="1">
              <a:lnSpc>
                <a:spcPct val="150000"/>
              </a:lnSpc>
            </a:pPr>
            <a:r>
              <a:rPr lang="en-US" sz="2400" b="0" dirty="0"/>
              <a:t>AI assisted customer insights</a:t>
            </a:r>
          </a:p>
          <a:p>
            <a:pPr lvl="1">
              <a:lnSpc>
                <a:spcPct val="150000"/>
              </a:lnSpc>
            </a:pPr>
            <a:r>
              <a:rPr lang="en-US" sz="2400" b="0" dirty="0"/>
              <a:t>No human loop – AI can work without break</a:t>
            </a:r>
          </a:p>
        </p:txBody>
      </p:sp>
    </p:spTree>
    <p:extLst>
      <p:ext uri="{BB962C8B-B14F-4D97-AF65-F5344CB8AC3E}">
        <p14:creationId xmlns:p14="http://schemas.microsoft.com/office/powerpoint/2010/main" val="690860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117874"/>
            <a:ext cx="7886700" cy="869154"/>
          </a:xfrm>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891777"/>
            <a:ext cx="8134350" cy="3508773"/>
          </a:xfrm>
        </p:spPr>
        <p:txBody>
          <a:bodyPr>
            <a:noAutofit/>
          </a:bodyPr>
          <a:lstStyle/>
          <a:p>
            <a:pPr marL="0" indent="0">
              <a:buNone/>
            </a:pPr>
            <a:r>
              <a:rPr lang="en-US" sz="1800" b="0" dirty="0"/>
              <a:t>Gartner predicts that in the future the vast majority of customer interactions with a company with happen without human customer service rep. They also posit that a well-designed chatbot can handle 80% of customer inquiries. Consider just a few tasks that are fully serviceable by an autonomous agent: </a:t>
            </a:r>
          </a:p>
          <a:p>
            <a:pPr lvl="1">
              <a:spcBef>
                <a:spcPts val="1200"/>
              </a:spcBef>
            </a:pPr>
            <a:r>
              <a:rPr lang="en-US" sz="2000" dirty="0"/>
              <a:t>Book flights</a:t>
            </a:r>
          </a:p>
          <a:p>
            <a:pPr lvl="1"/>
            <a:r>
              <a:rPr lang="en-US" sz="2000" dirty="0"/>
              <a:t>Buy tickets</a:t>
            </a:r>
          </a:p>
          <a:p>
            <a:pPr lvl="1"/>
            <a:r>
              <a:rPr lang="en-US" sz="2000" dirty="0"/>
              <a:t>Order food</a:t>
            </a:r>
          </a:p>
          <a:p>
            <a:pPr lvl="1"/>
            <a:r>
              <a:rPr lang="en-US" sz="2000" dirty="0"/>
              <a:t>Schedule rides</a:t>
            </a:r>
          </a:p>
          <a:p>
            <a:pPr lvl="1"/>
            <a:r>
              <a:rPr lang="en-US" sz="2000" dirty="0"/>
              <a:t>Purchase products</a:t>
            </a:r>
          </a:p>
          <a:p>
            <a:pPr lvl="1"/>
            <a:r>
              <a:rPr lang="en-US" sz="2000" dirty="0"/>
              <a:t>Send order updates</a:t>
            </a:r>
          </a:p>
          <a:p>
            <a:pPr lvl="1"/>
            <a:r>
              <a:rPr lang="en-US" sz="2000" dirty="0"/>
              <a:t>Book appointments</a:t>
            </a:r>
          </a:p>
        </p:txBody>
      </p:sp>
    </p:spTree>
    <p:extLst>
      <p:ext uri="{BB962C8B-B14F-4D97-AF65-F5344CB8AC3E}">
        <p14:creationId xmlns:p14="http://schemas.microsoft.com/office/powerpoint/2010/main" val="131222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304800" y="133350"/>
            <a:ext cx="7886700" cy="869154"/>
          </a:xfrm>
        </p:spPr>
        <p:txBody>
          <a:bodyPr>
            <a:normAutofit/>
          </a:bodyPr>
          <a:lstStyle/>
          <a:p>
            <a:r>
              <a:rPr lang="en-US" dirty="0"/>
              <a:t>First hand customer data</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971550"/>
            <a:ext cx="7886700" cy="3489722"/>
          </a:xfrm>
        </p:spPr>
        <p:txBody>
          <a:bodyPr>
            <a:normAutofit/>
          </a:bodyPr>
          <a:lstStyle/>
          <a:p>
            <a:pPr lvl="1">
              <a:lnSpc>
                <a:spcPct val="150000"/>
              </a:lnSpc>
            </a:pPr>
            <a:r>
              <a:rPr lang="en-US" sz="2400" b="0" dirty="0"/>
              <a:t>Topic Modeling – define intent</a:t>
            </a:r>
          </a:p>
          <a:p>
            <a:pPr lvl="1">
              <a:lnSpc>
                <a:spcPct val="150000"/>
              </a:lnSpc>
            </a:pPr>
            <a:r>
              <a:rPr lang="en-US" sz="2400" b="0" dirty="0"/>
              <a:t>Understanding Pain points</a:t>
            </a:r>
          </a:p>
          <a:p>
            <a:pPr lvl="1">
              <a:lnSpc>
                <a:spcPct val="150000"/>
              </a:lnSpc>
            </a:pPr>
            <a:r>
              <a:rPr lang="en-US" sz="2400" b="0" dirty="0"/>
              <a:t>Did the agent solve the problem ?</a:t>
            </a:r>
          </a:p>
          <a:p>
            <a:pPr lvl="1">
              <a:lnSpc>
                <a:spcPct val="150000"/>
              </a:lnSpc>
            </a:pPr>
            <a:r>
              <a:rPr lang="en-US" sz="2400" b="0" dirty="0"/>
              <a:t>Most optimal way that solved the problem</a:t>
            </a:r>
          </a:p>
          <a:p>
            <a:pPr lvl="1">
              <a:lnSpc>
                <a:spcPct val="150000"/>
              </a:lnSpc>
            </a:pPr>
            <a:r>
              <a:rPr lang="en-US" sz="2400" b="0" dirty="0"/>
              <a:t>Use chat, call transcripts, reviews, forums</a:t>
            </a:r>
          </a:p>
        </p:txBody>
      </p:sp>
    </p:spTree>
    <p:extLst>
      <p:ext uri="{BB962C8B-B14F-4D97-AF65-F5344CB8AC3E}">
        <p14:creationId xmlns:p14="http://schemas.microsoft.com/office/powerpoint/2010/main" val="4097493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304800" y="133350"/>
            <a:ext cx="7886700" cy="869154"/>
          </a:xfrm>
        </p:spPr>
        <p:txBody>
          <a:bodyPr>
            <a:normAutofit/>
          </a:bodyPr>
          <a:lstStyle/>
          <a:p>
            <a:r>
              <a:rPr lang="en-US" dirty="0"/>
              <a:t>Personalization</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971550"/>
            <a:ext cx="7886700" cy="3489722"/>
          </a:xfrm>
        </p:spPr>
        <p:txBody>
          <a:bodyPr>
            <a:normAutofit/>
          </a:bodyPr>
          <a:lstStyle/>
          <a:p>
            <a:pPr lvl="1">
              <a:lnSpc>
                <a:spcPct val="150000"/>
              </a:lnSpc>
            </a:pPr>
            <a:r>
              <a:rPr lang="en-US" sz="2400" b="0" dirty="0"/>
              <a:t>Customer profiler</a:t>
            </a:r>
          </a:p>
          <a:p>
            <a:pPr lvl="1">
              <a:lnSpc>
                <a:spcPct val="150000"/>
              </a:lnSpc>
            </a:pPr>
            <a:r>
              <a:rPr lang="en-US" sz="2400" b="0" dirty="0"/>
              <a:t>Personalized services and offers</a:t>
            </a:r>
          </a:p>
          <a:p>
            <a:pPr lvl="2">
              <a:lnSpc>
                <a:spcPct val="150000"/>
              </a:lnSpc>
            </a:pPr>
            <a:r>
              <a:rPr lang="en-US" sz="2000" dirty="0"/>
              <a:t>Personalized content</a:t>
            </a:r>
            <a:endParaRPr lang="en-US" sz="2000" b="0" dirty="0"/>
          </a:p>
          <a:p>
            <a:pPr lvl="1">
              <a:lnSpc>
                <a:spcPct val="150000"/>
              </a:lnSpc>
            </a:pPr>
            <a:r>
              <a:rPr lang="en-US" sz="2400" b="0" dirty="0"/>
              <a:t>Intelligent and personalized call routing</a:t>
            </a:r>
          </a:p>
        </p:txBody>
      </p:sp>
    </p:spTree>
    <p:extLst>
      <p:ext uri="{BB962C8B-B14F-4D97-AF65-F5344CB8AC3E}">
        <p14:creationId xmlns:p14="http://schemas.microsoft.com/office/powerpoint/2010/main" val="3238159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304800" y="133350"/>
            <a:ext cx="7886700" cy="869154"/>
          </a:xfrm>
        </p:spPr>
        <p:txBody>
          <a:bodyPr>
            <a:normAutofit/>
          </a:bodyPr>
          <a:lstStyle/>
          <a:p>
            <a:r>
              <a:rPr lang="en-US" dirty="0"/>
              <a:t>CLV and Churn</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381000" y="971550"/>
            <a:ext cx="7886700" cy="3489722"/>
          </a:xfrm>
        </p:spPr>
        <p:txBody>
          <a:bodyPr>
            <a:normAutofit/>
          </a:bodyPr>
          <a:lstStyle/>
          <a:p>
            <a:pPr lvl="1">
              <a:lnSpc>
                <a:spcPct val="150000"/>
              </a:lnSpc>
            </a:pPr>
            <a:r>
              <a:rPr lang="en-US" sz="2400" b="0" dirty="0"/>
              <a:t>Customer Lifetime value prediction</a:t>
            </a:r>
          </a:p>
          <a:p>
            <a:pPr lvl="2">
              <a:lnSpc>
                <a:spcPct val="150000"/>
              </a:lnSpc>
            </a:pPr>
            <a:r>
              <a:rPr lang="en-US" sz="2000" dirty="0"/>
              <a:t>Based on heuristics</a:t>
            </a:r>
            <a:endParaRPr lang="en-US" sz="2000" b="0" dirty="0"/>
          </a:p>
          <a:p>
            <a:pPr lvl="1">
              <a:lnSpc>
                <a:spcPct val="150000"/>
              </a:lnSpc>
            </a:pPr>
            <a:r>
              <a:rPr lang="en-US" sz="2400" b="0" dirty="0"/>
              <a:t>Churn analysis</a:t>
            </a:r>
          </a:p>
          <a:p>
            <a:pPr lvl="2">
              <a:lnSpc>
                <a:spcPct val="150000"/>
              </a:lnSpc>
            </a:pPr>
            <a:r>
              <a:rPr lang="en-US" sz="2000" dirty="0"/>
              <a:t>Targeted customers</a:t>
            </a:r>
          </a:p>
          <a:p>
            <a:pPr lvl="2">
              <a:lnSpc>
                <a:spcPct val="150000"/>
              </a:lnSpc>
            </a:pPr>
            <a:r>
              <a:rPr lang="en-US" sz="2000" b="0" dirty="0"/>
              <a:t>Reason behind Churn will </a:t>
            </a:r>
            <a:r>
              <a:rPr lang="en-US" sz="2000" dirty="0"/>
              <a:t>provide more insights</a:t>
            </a:r>
            <a:endParaRPr lang="en-US" sz="2000" b="0" dirty="0"/>
          </a:p>
        </p:txBody>
      </p:sp>
    </p:spTree>
    <p:extLst>
      <p:ext uri="{BB962C8B-B14F-4D97-AF65-F5344CB8AC3E}">
        <p14:creationId xmlns:p14="http://schemas.microsoft.com/office/powerpoint/2010/main" val="469958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CERN Server 03.jpg"/>
          <p:cNvPicPr>
            <a:picLocks noChangeAspect="1" noChangeArrowheads="1"/>
          </p:cNvPicPr>
          <p:nvPr/>
        </p:nvPicPr>
        <p:blipFill rotWithShape="1">
          <a:blip r:embed="rId3">
            <a:extLst>
              <a:ext uri="{28A0092B-C50C-407E-A947-70E740481C1C}">
                <a14:useLocalDpi xmlns:a14="http://schemas.microsoft.com/office/drawing/2010/main" val="0"/>
              </a:ext>
            </a:extLst>
          </a:blip>
          <a:srcRect t="25883" b="-780"/>
          <a:stretch/>
        </p:blipFill>
        <p:spPr bwMode="auto">
          <a:xfrm>
            <a:off x="-19422" y="0"/>
            <a:ext cx="9163422"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5: Machine Intelligence &amp; Cyber Security</a:t>
            </a:r>
            <a:endParaRPr lang="en-US" sz="3200" dirty="0">
              <a:solidFill>
                <a:srgbClr val="AF1775"/>
              </a:solidFill>
            </a:endParaRPr>
          </a:p>
        </p:txBody>
      </p:sp>
    </p:spTree>
    <p:extLst>
      <p:ext uri="{BB962C8B-B14F-4D97-AF65-F5344CB8AC3E}">
        <p14:creationId xmlns:p14="http://schemas.microsoft.com/office/powerpoint/2010/main" val="1396343826"/>
      </p:ext>
    </p:extLst>
  </p:cSld>
  <p:clrMapOvr>
    <a:masterClrMapping/>
  </p:clrMapOvr>
</p:sld>
</file>

<file path=ppt/theme/theme1.xml><?xml version="1.0" encoding="utf-8"?>
<a:theme xmlns:a="http://schemas.openxmlformats.org/drawingml/2006/main" name="Theme-orange">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SPE Courseware">
  <a:themeElements>
    <a:clrScheme name="ASPE Courseware 1">
      <a:dk1>
        <a:srgbClr val="FFFFFF"/>
      </a:dk1>
      <a:lt1>
        <a:srgbClr val="1F1A50"/>
      </a:lt1>
      <a:dk2>
        <a:srgbClr val="FFFFFF"/>
      </a:dk2>
      <a:lt2>
        <a:srgbClr val="1F1A50"/>
      </a:lt2>
      <a:accent1>
        <a:srgbClr val="E75F0C"/>
      </a:accent1>
      <a:accent2>
        <a:srgbClr val="EA7E46"/>
      </a:accent2>
      <a:accent3>
        <a:srgbClr val="F0A175"/>
      </a:accent3>
      <a:accent4>
        <a:srgbClr val="A41F5F"/>
      </a:accent4>
      <a:accent5>
        <a:srgbClr val="1F1A50"/>
      </a:accent5>
      <a:accent6>
        <a:srgbClr val="58585A"/>
      </a:accent6>
      <a:hlink>
        <a:srgbClr val="E75F0C"/>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vada - Standard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8D9BB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8D9BB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23867</TotalTime>
  <Words>9168</Words>
  <Application>Microsoft Macintosh PowerPoint</Application>
  <PresentationFormat>On-screen Show (16:9)</PresentationFormat>
  <Paragraphs>1038</Paragraphs>
  <Slides>128</Slides>
  <Notes>118</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128</vt:i4>
      </vt:variant>
    </vt:vector>
  </HeadingPairs>
  <TitlesOfParts>
    <vt:vector size="148" baseType="lpstr">
      <vt:lpstr>ＭＳ Ｐゴシック</vt:lpstr>
      <vt:lpstr>ヒラギノ明朝 ProN W3</vt:lpstr>
      <vt:lpstr>Arial</vt:lpstr>
      <vt:lpstr>Calibri</vt:lpstr>
      <vt:lpstr>Calibri Light</vt:lpstr>
      <vt:lpstr>Cambria Math</vt:lpstr>
      <vt:lpstr>Helvetica Neue</vt:lpstr>
      <vt:lpstr>Helvetica Neue Light</vt:lpstr>
      <vt:lpstr>Helvetica Neue Medium</vt:lpstr>
      <vt:lpstr>Lucida Grande</vt:lpstr>
      <vt:lpstr>MV Boli</vt:lpstr>
      <vt:lpstr>Open Sans</vt:lpstr>
      <vt:lpstr>Palatino</vt:lpstr>
      <vt:lpstr>Poppins Bold</vt:lpstr>
      <vt:lpstr>Segoe UI</vt:lpstr>
      <vt:lpstr>Segoe UI Symbol</vt:lpstr>
      <vt:lpstr>Source Sans Pro</vt:lpstr>
      <vt:lpstr>Wingdings</vt:lpstr>
      <vt:lpstr>Theme-orange</vt:lpstr>
      <vt:lpstr>ASPE Courseware</vt:lpstr>
      <vt:lpstr>Artificial Intelligence Implementation Boot Camp</vt:lpstr>
      <vt:lpstr>Our Agenda</vt:lpstr>
      <vt:lpstr>Part 1: Introduction</vt:lpstr>
      <vt:lpstr>Welcome. Did you know…</vt:lpstr>
      <vt:lpstr>Welcome. Did you know…</vt:lpstr>
      <vt:lpstr>Introductions</vt:lpstr>
      <vt:lpstr>What to expect from this class</vt:lpstr>
      <vt:lpstr>What not to expect from this class</vt:lpstr>
      <vt:lpstr>AI: Working Definitions</vt:lpstr>
      <vt:lpstr>What is intelligence?</vt:lpstr>
      <vt:lpstr>AI: Working Definitions</vt:lpstr>
      <vt:lpstr>Artificial Intelligence - Definition</vt:lpstr>
      <vt:lpstr>Artificial Intelligence - Definition</vt:lpstr>
      <vt:lpstr>PowerPoint Presentation</vt:lpstr>
      <vt:lpstr>Levels of Algorithmic Sophistication</vt:lpstr>
      <vt:lpstr>AI Today…</vt:lpstr>
      <vt:lpstr>Data is the next oil   - Clive Humby, 2006</vt:lpstr>
      <vt:lpstr>AI Today…  - Hurdles</vt:lpstr>
      <vt:lpstr>AI: Working Definitions</vt:lpstr>
      <vt:lpstr>Machine Learning – Definition </vt:lpstr>
      <vt:lpstr>Machine Learning - Types</vt:lpstr>
      <vt:lpstr>Example: Supervised Learning for Classification</vt:lpstr>
      <vt:lpstr>What problem are you trying to solve? (think small)</vt:lpstr>
      <vt:lpstr>Machine Learning - Data</vt:lpstr>
      <vt:lpstr>Machine Learning – Structured Data</vt:lpstr>
      <vt:lpstr>Machine Learning – Unstructured Data</vt:lpstr>
      <vt:lpstr>AI: Working Definitions</vt:lpstr>
      <vt:lpstr>Deep Learning – Definition</vt:lpstr>
      <vt:lpstr>Neural Networks – How they learn</vt:lpstr>
      <vt:lpstr>Neural Network – Deep Learning</vt:lpstr>
      <vt:lpstr>Neural Networks – What are they good at?</vt:lpstr>
      <vt:lpstr>Neural Networks</vt:lpstr>
      <vt:lpstr>AI – Challenges of “Black Box” vs. “White Box”</vt:lpstr>
      <vt:lpstr>AI: Working Definitions</vt:lpstr>
      <vt:lpstr>Data Science - Definition</vt:lpstr>
      <vt:lpstr>Data Science - Definition</vt:lpstr>
      <vt:lpstr>Who is a real data scientist?  Data scientists are highly qualified and can be hard to hire and retain. They are the key professional role behind AI and advanced analytics.</vt:lpstr>
      <vt:lpstr>AI: Working Definitions</vt:lpstr>
      <vt:lpstr>Part 2: Big Data </vt:lpstr>
      <vt:lpstr>What is Big Data?</vt:lpstr>
      <vt:lpstr>Other Considerations</vt:lpstr>
      <vt:lpstr>PowerPoint Presentation</vt:lpstr>
      <vt:lpstr>E.g. Sensors  Machine-generated Collection Utilization</vt:lpstr>
      <vt:lpstr>Machine vision</vt:lpstr>
      <vt:lpstr>The big data prerequisite</vt:lpstr>
      <vt:lpstr>PowerPoint Presentation</vt:lpstr>
      <vt:lpstr>Compute capability, costs, and performance</vt:lpstr>
      <vt:lpstr>PowerPoint Presentation</vt:lpstr>
      <vt:lpstr>In Summary</vt:lpstr>
      <vt:lpstr>Big data and AI: the main takeaway</vt:lpstr>
      <vt:lpstr>Part 3: Implementing Machine Learning</vt:lpstr>
      <vt:lpstr>Pillars of a Successful AI Team</vt:lpstr>
      <vt:lpstr>Cross Industry Standard Process for Data Mining (CRISP-DM)</vt:lpstr>
      <vt:lpstr>Tools</vt:lpstr>
      <vt:lpstr>Machine Learning: Two main types</vt:lpstr>
      <vt:lpstr>Supervised Learning – Components</vt:lpstr>
      <vt:lpstr>Supervised Learning – Types</vt:lpstr>
      <vt:lpstr>Unsupervised Learning</vt:lpstr>
      <vt:lpstr>Unsupervised Learning - Types</vt:lpstr>
      <vt:lpstr>Common Algorithms</vt:lpstr>
      <vt:lpstr>Unsupervised Learning - Clustering</vt:lpstr>
      <vt:lpstr>Unsupervised Learning  - Clustering </vt:lpstr>
      <vt:lpstr>Linear Regression</vt:lpstr>
      <vt:lpstr>Multiple Linear Regression</vt:lpstr>
      <vt:lpstr>Decision trees</vt:lpstr>
      <vt:lpstr>Random Forest</vt:lpstr>
      <vt:lpstr>Naïve Bayes</vt:lpstr>
      <vt:lpstr>Neural Network</vt:lpstr>
      <vt:lpstr>Deep Neural Network – Deep Learning</vt:lpstr>
      <vt:lpstr>Common Methodologies</vt:lpstr>
      <vt:lpstr>Train, Validate, Test</vt:lpstr>
      <vt:lpstr>Practical Problems</vt:lpstr>
      <vt:lpstr>Model Overfitting</vt:lpstr>
      <vt:lpstr>Model Overfitting - Overcome</vt:lpstr>
      <vt:lpstr>Model Overfitting - Overcome</vt:lpstr>
      <vt:lpstr>Handle Missing Values</vt:lpstr>
      <vt:lpstr>Handle Nominal Values</vt:lpstr>
      <vt:lpstr>Imbalanced Data</vt:lpstr>
      <vt:lpstr>Handle Imbalanced Data</vt:lpstr>
      <vt:lpstr>Accuracy Metrics</vt:lpstr>
      <vt:lpstr>Mean Absolute Error</vt:lpstr>
      <vt:lpstr>Mean Squared Error</vt:lpstr>
      <vt:lpstr>Precision, Recall, F-Score</vt:lpstr>
      <vt:lpstr>Precision, Recall, F-Score</vt:lpstr>
      <vt:lpstr>ROC, AUC</vt:lpstr>
      <vt:lpstr>Encoding Domain Expertise</vt:lpstr>
      <vt:lpstr>Machine Learning Model Management</vt:lpstr>
      <vt:lpstr>Where is AI valuable?</vt:lpstr>
      <vt:lpstr>Where (and why) does AI suck?</vt:lpstr>
      <vt:lpstr>What does AI do well?</vt:lpstr>
      <vt:lpstr>A few successful examples</vt:lpstr>
      <vt:lpstr>Part 4: Machine Intelligence as Part of Customer Expérience</vt:lpstr>
      <vt:lpstr>AI Transforming Customer Experience</vt:lpstr>
      <vt:lpstr>AI Customer Experience Use Cases</vt:lpstr>
      <vt:lpstr>AI and customer experience</vt:lpstr>
      <vt:lpstr>First hand customer data</vt:lpstr>
      <vt:lpstr>Personalization</vt:lpstr>
      <vt:lpstr>CLV and Churn</vt:lpstr>
      <vt:lpstr>Part 5: Machine Intelligence &amp; Cyber Security</vt:lpstr>
      <vt:lpstr>How can ML help with security</vt:lpstr>
      <vt:lpstr>Most common use-cases</vt:lpstr>
      <vt:lpstr>Automated Network Scanning</vt:lpstr>
      <vt:lpstr>Email Scanning</vt:lpstr>
      <vt:lpstr>User behavior Modeling</vt:lpstr>
      <vt:lpstr>Antivirus</vt:lpstr>
      <vt:lpstr>Fraud Detection</vt:lpstr>
      <vt:lpstr>Modeling previous breaches</vt:lpstr>
      <vt:lpstr>Part 6: Teaming and Internal Capabilities</vt:lpstr>
      <vt:lpstr>Teaming and Internal Capabilities  PART 1 – “Human Architecture”</vt:lpstr>
      <vt:lpstr>Data analysis roles</vt:lpstr>
      <vt:lpstr>Data analysis roles</vt:lpstr>
      <vt:lpstr>Data analysis roles</vt:lpstr>
      <vt:lpstr>Teaming and Internal Capabilities  PART 2 –  The Technology Ecosystem</vt:lpstr>
      <vt:lpstr>Technology ecosystems are evolving from the relational databases to big data and AI systems. Where are we today?</vt:lpstr>
      <vt:lpstr>Technology ecosystems: NoSQL, Graphs</vt:lpstr>
      <vt:lpstr>Technology ecosystems: Big data </vt:lpstr>
      <vt:lpstr>Technology ecosystems: statistical tools</vt:lpstr>
      <vt:lpstr>Technology ecosystems – statistical tools</vt:lpstr>
      <vt:lpstr>Technology ecosystems: statistical tools</vt:lpstr>
      <vt:lpstr>Technology ecosystems: machine learning</vt:lpstr>
      <vt:lpstr>Technology ecosystems: machine learning</vt:lpstr>
      <vt:lpstr>Technology ecosystems: visualization and reporting</vt:lpstr>
      <vt:lpstr>Technology ecosystems: visualization and reporting</vt:lpstr>
      <vt:lpstr>Technology ecosystems: Putting it all together</vt:lpstr>
      <vt:lpstr>Part 7: Python Examples</vt:lpstr>
      <vt:lpstr>https://github.com/shekhar2010us/ai-ainomy</vt:lpstr>
      <vt:lpstr>Run Examples</vt:lpstr>
      <vt:lpstr>Thank you for your time!</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463</cp:revision>
  <cp:lastPrinted>2013-02-05T22:03:04Z</cp:lastPrinted>
  <dcterms:created xsi:type="dcterms:W3CDTF">2012-07-24T18:59:53Z</dcterms:created>
  <dcterms:modified xsi:type="dcterms:W3CDTF">2019-09-06T05:43:48Z</dcterms:modified>
</cp:coreProperties>
</file>